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6" r:id="rId2"/>
    <p:sldId id="267" r:id="rId3"/>
    <p:sldId id="258" r:id="rId4"/>
    <p:sldId id="270" r:id="rId5"/>
    <p:sldId id="269" r:id="rId6"/>
    <p:sldId id="268" r:id="rId7"/>
    <p:sldId id="271" r:id="rId8"/>
    <p:sldId id="261" r:id="rId9"/>
    <p:sldId id="263" r:id="rId10"/>
    <p:sldId id="273" r:id="rId11"/>
    <p:sldId id="276" r:id="rId12"/>
    <p:sldId id="274" r:id="rId13"/>
    <p:sldId id="277" r:id="rId14"/>
    <p:sldId id="278" r:id="rId15"/>
    <p:sldId id="279" r:id="rId16"/>
    <p:sldId id="280" r:id="rId17"/>
    <p:sldId id="281" r:id="rId18"/>
    <p:sldId id="282" r:id="rId19"/>
    <p:sldId id="283" r:id="rId20"/>
    <p:sldId id="284" r:id="rId2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4B9FF"/>
    <a:srgbClr val="2EACB4"/>
    <a:srgbClr val="011655"/>
    <a:srgbClr val="E84393"/>
    <a:srgbClr val="E17055"/>
    <a:srgbClr val="55EFC4"/>
    <a:srgbClr val="FAA7B4"/>
    <a:srgbClr val="0984E3"/>
    <a:srgbClr val="FBC531"/>
    <a:srgbClr val="2ED57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55" d="100"/>
          <a:sy n="155" d="100"/>
        </p:scale>
        <p:origin x="498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785FFE-D967-4CC3-A3C7-F619A84ADA58}" type="datetimeFigureOut">
              <a:rPr lang="ko-KR" altLang="en-US" smtClean="0"/>
              <a:t>2019-12-21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665E40-24EA-4156-AE8A-AC23E83A63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68728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13F0E3-11A2-4F8C-942F-2E28A92C4A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077943E-B895-43A3-A532-3DCEFEBF32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3EFD9B9-6279-4DEE-86C9-E3CA88AED1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A0AC0-C647-456E-AE38-8263CDCA23C8}" type="datetimeFigureOut">
              <a:rPr lang="ko-KR" altLang="en-US" smtClean="0"/>
              <a:t>2019-12-21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A62F087-0066-4A4F-A277-4184216D57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F657C2C-5F42-4B45-B468-E6B6B5978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729CF-9354-45C7-8170-4212104AF4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42318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867E69-687C-4CC5-8728-AA8B250BF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0D8754D-9F0B-44A3-8EE0-DD84F9BA9A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89A6A36-0D67-44CA-A363-05ACCD2976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A0AC0-C647-456E-AE38-8263CDCA23C8}" type="datetimeFigureOut">
              <a:rPr lang="ko-KR" altLang="en-US" smtClean="0"/>
              <a:t>2019-12-21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71429FF-2A5B-4E06-B688-7FCB17E78F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A716C2A-A378-4F11-84E5-59D0DDB202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729CF-9354-45C7-8170-4212104AF4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47984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FEF4454-72AD-46E7-BF90-EE377ADFC0F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0E35353-2026-4B43-9777-174455B4DE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5E60309-366A-4797-AAD8-BFEED2B067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A0AC0-C647-456E-AE38-8263CDCA23C8}" type="datetimeFigureOut">
              <a:rPr lang="ko-KR" altLang="en-US" smtClean="0"/>
              <a:t>2019-12-21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F9F1A4C-67B1-4800-8EA5-F4FB806ACC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DBB28B7-2B08-48D4-8279-F28FA8DD2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729CF-9354-45C7-8170-4212104AF4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98125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28DA1D-9A4B-448F-90B9-1C3AE8B7A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ACE3EE7-9AD3-4DF1-BA12-6888AF5343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B1DE2C1-718A-44B1-9E17-536B5D003C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A0AC0-C647-456E-AE38-8263CDCA23C8}" type="datetimeFigureOut">
              <a:rPr lang="ko-KR" altLang="en-US" smtClean="0"/>
              <a:t>2019-12-21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4C4356B-36C8-4D34-BB25-742A8D3EEA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F2E1F27-3405-41B1-B792-F1509C487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729CF-9354-45C7-8170-4212104AF4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21587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164142-60CA-41F7-92FB-27D10E122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43EB4CA-15F2-4298-8C5F-5FA63F60D2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76C17C8-4FBF-4BFC-A44C-73B42BF73D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A0AC0-C647-456E-AE38-8263CDCA23C8}" type="datetimeFigureOut">
              <a:rPr lang="ko-KR" altLang="en-US" smtClean="0"/>
              <a:t>2019-12-21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23B5610-3973-4BE3-9D72-108DB47FAF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64B8DA5-8928-465D-8B33-F937073F6D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729CF-9354-45C7-8170-4212104AF4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63720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DB10AA-5563-4F45-8E4D-FDBF99DF1F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A0C7BD2-29D8-4DD0-940E-41A14A0BF6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F153A98-4B9A-4658-852A-47FE404146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1C0C181-0994-45FC-8F33-7613CC07D8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A0AC0-C647-456E-AE38-8263CDCA23C8}" type="datetimeFigureOut">
              <a:rPr lang="ko-KR" altLang="en-US" smtClean="0"/>
              <a:t>2019-12-21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A65C9F8-21B5-415A-AE7A-3C2B83061F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5B9C1FB-B4F4-4888-95C7-C7E2DDA080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729CF-9354-45C7-8170-4212104AF4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72461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3E2F94-9DC5-46E6-AEF7-E81E28F82D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AE343F3-5E77-4114-B39C-66910FEA3A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B7CE620-C245-47E0-BF27-A5E0F5CB1A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0C33AF0-CFE9-49D3-94FB-2863AC8B147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AADAF5C-D75F-4CB9-A98B-D03D73BFFEF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9985A0A-51F0-4C0D-9D35-1783CFA82E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A0AC0-C647-456E-AE38-8263CDCA23C8}" type="datetimeFigureOut">
              <a:rPr lang="ko-KR" altLang="en-US" smtClean="0"/>
              <a:t>2019-12-21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8D08A1F-55C3-4D55-9AC8-BE7FC22A36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F819D6E-7000-407F-941E-75C9EE1148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729CF-9354-45C7-8170-4212104AF4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7829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F1552B-3B6F-4B71-9605-B67F750C0F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3E75F6A-EAFC-429F-B3CF-167CE6E893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A0AC0-C647-456E-AE38-8263CDCA23C8}" type="datetimeFigureOut">
              <a:rPr lang="ko-KR" altLang="en-US" smtClean="0"/>
              <a:t>2019-12-21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82DE1D4-0A1C-4704-9A49-F5B35440C5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3434AAB-B288-4499-B427-D9B951D4D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729CF-9354-45C7-8170-4212104AF4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8609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6B570A2-7015-4AB0-8289-BFC54B0BF3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A0AC0-C647-456E-AE38-8263CDCA23C8}" type="datetimeFigureOut">
              <a:rPr lang="ko-KR" altLang="en-US" smtClean="0"/>
              <a:t>2019-12-21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51EDECA-FCC1-455E-AE76-014C2ED22B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D64F94E-C47E-4575-94A7-0D800E6A3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729CF-9354-45C7-8170-4212104AF4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05915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B6553D-E8A7-4C8C-B3F1-22007F580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2F3FA4E-9BFF-4BED-B04A-AD325AE01A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F1CD116-893C-4E83-84F2-C61D279CDB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8AE2002-0445-482C-BEA4-91CBD0C36B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A0AC0-C647-456E-AE38-8263CDCA23C8}" type="datetimeFigureOut">
              <a:rPr lang="ko-KR" altLang="en-US" smtClean="0"/>
              <a:t>2019-12-21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C5F0AC7-2FC2-41CC-9B43-10256FACB9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2B07198-8C94-4BCD-BFCB-5F1CA07C44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729CF-9354-45C7-8170-4212104AF4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17823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EF8057-4557-4DF5-912C-14E80909E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0DCB9E8-363D-492B-8EB1-13F6F80D8DB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0AB21E9-56D0-4464-9C6E-609F47DA42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FED2561-15D6-44EE-87EC-175C13714F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A0AC0-C647-456E-AE38-8263CDCA23C8}" type="datetimeFigureOut">
              <a:rPr lang="ko-KR" altLang="en-US" smtClean="0"/>
              <a:t>2019-12-21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E0A614D-27CD-4B84-987F-B7CDFD4C34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60875FC-7FC7-4D3C-80E5-3BF9E149C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729CF-9354-45C7-8170-4212104AF4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09517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C8FB01B-B828-4F21-B911-C7BE48BD4F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35186F4-1555-4C87-8AAB-7B3E3A20BC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8CFFA2-98D2-48B3-9E03-99C349F0D9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5A0AC0-C647-456E-AE38-8263CDCA23C8}" type="datetimeFigureOut">
              <a:rPr lang="ko-KR" altLang="en-US" smtClean="0"/>
              <a:t>2019-12-21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6114704-02E2-4483-9244-74C6F18355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CD7E35D-2B86-40D8-B3AA-71610D400D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0729CF-9354-45C7-8170-4212104AF4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63619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unistbig/GScluster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hyperlink" Target="https://github.com/unistbig/shinyCyJS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roughjs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hk0530/shinyRoughJSbasic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724CDD-CE0B-4237-B149-08A12E804B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0121" y="1316451"/>
            <a:ext cx="4655326" cy="1085256"/>
          </a:xfrm>
        </p:spPr>
        <p:txBody>
          <a:bodyPr/>
          <a:lstStyle/>
          <a:p>
            <a:r>
              <a:rPr lang="en-US" altLang="ko-KR" b="1" smtClean="0">
                <a:latin typeface="Arial" panose="020B0604020202020204" pitchFamily="34" charset="0"/>
                <a:cs typeface="Arial" panose="020B0604020202020204" pitchFamily="34" charset="0"/>
              </a:rPr>
              <a:t>Shiny + JS</a:t>
            </a:r>
            <a:endParaRPr lang="ko-KR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B4C87F1-03E4-46F7-A4D9-6984597704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85995" y="2886562"/>
            <a:ext cx="7014785" cy="473639"/>
          </a:xfrm>
        </p:spPr>
        <p:txBody>
          <a:bodyPr>
            <a:normAutofit/>
          </a:bodyPr>
          <a:lstStyle/>
          <a:p>
            <a:r>
              <a:rPr lang="en-US" altLang="ko-KR" b="1" smtClean="0">
                <a:latin typeface="Arial" panose="020B0604020202020204" pitchFamily="34" charset="0"/>
                <a:cs typeface="Arial" panose="020B0604020202020204" pitchFamily="34" charset="0"/>
              </a:rPr>
              <a:t>&gt; shinyRoughJS = paste0(‘shiny’, ‘rough.js’)</a:t>
            </a:r>
          </a:p>
        </p:txBody>
      </p:sp>
      <p:sp>
        <p:nvSpPr>
          <p:cNvPr id="17" name="부제목 2">
            <a:extLst>
              <a:ext uri="{FF2B5EF4-FFF2-40B4-BE49-F238E27FC236}">
                <a16:creationId xmlns:a16="http://schemas.microsoft.com/office/drawing/2014/main" id="{BB4C87F1-03E4-46F7-A4D9-69845977048C}"/>
              </a:ext>
            </a:extLst>
          </p:cNvPr>
          <p:cNvSpPr txBox="1">
            <a:spLocks/>
          </p:cNvSpPr>
          <p:nvPr/>
        </p:nvSpPr>
        <p:spPr>
          <a:xfrm>
            <a:off x="8367747" y="6321859"/>
            <a:ext cx="3306093" cy="266755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t>김진환 </a:t>
            </a:r>
            <a:r>
              <a:rPr lang="en-US" altLang="ko-KR" smtClean="0">
                <a:latin typeface="Arial" panose="020B0604020202020204" pitchFamily="34" charset="0"/>
                <a:cs typeface="Arial" panose="020B0604020202020204" pitchFamily="34" charset="0"/>
              </a:rPr>
              <a:t>@UNIST bioinformatics Lab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8358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>
              <a:buAutoNum type="arabicPeriod"/>
            </a:pPr>
            <a:r>
              <a:rPr lang="en-US" altLang="ko-KR" b="1" smtClean="0">
                <a:latin typeface="Arial" panose="020B0604020202020204" pitchFamily="34" charset="0"/>
                <a:cs typeface="Arial" panose="020B0604020202020204" pitchFamily="34" charset="0"/>
              </a:rPr>
              <a:t>Package name </a:t>
            </a:r>
            <a:r>
              <a:rPr lang="ko-KR" altLang="en-US" b="1" smtClean="0">
                <a:latin typeface="Arial" panose="020B0604020202020204" pitchFamily="34" charset="0"/>
                <a:cs typeface="Arial" panose="020B0604020202020204" pitchFamily="34" charset="0"/>
              </a:rPr>
              <a:t>정하기</a:t>
            </a:r>
            <a:endParaRPr lang="ko-KR" altLang="en-US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000">
                <a:latin typeface="Arial" panose="020B0604020202020204" pitchFamily="34" charset="0"/>
                <a:cs typeface="Arial" panose="020B0604020202020204" pitchFamily="34" charset="0"/>
              </a:rPr>
              <a:t>이 패키지가 뭘 하기 위해 만들어진건지 알아야 한다고 생각함</a:t>
            </a:r>
            <a:endParaRPr lang="en-US" altLang="ko-KR" sz="2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ko-KR" sz="200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ko-KR" altLang="en-US" sz="2000" smtClean="0">
                <a:latin typeface="Arial" panose="020B0604020202020204" pitchFamily="34" charset="0"/>
                <a:cs typeface="Arial" panose="020B0604020202020204" pitchFamily="34" charset="0"/>
              </a:rPr>
              <a:t>육하원칙에 따라서 </a:t>
            </a:r>
            <a:endParaRPr lang="en-US" altLang="ko-KR" sz="200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ko-KR" sz="2000" smtClean="0">
                <a:latin typeface="Arial" panose="020B0604020202020204" pitchFamily="34" charset="0"/>
                <a:cs typeface="Arial" panose="020B0604020202020204" pitchFamily="34" charset="0"/>
              </a:rPr>
              <a:t>Who Why Where How What When</a:t>
            </a:r>
          </a:p>
          <a:p>
            <a:endParaRPr lang="en-US" altLang="ko-KR" sz="2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ko-KR" sz="200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ko-KR" smtClean="0">
                <a:latin typeface="Arial" panose="020B0604020202020204" pitchFamily="34" charset="0"/>
                <a:cs typeface="Arial" panose="020B0604020202020204" pitchFamily="34" charset="0"/>
              </a:rPr>
              <a:t>Jhk0530_HanddrawnGraphics_UNIST_Shiny_roughjs_2019.R</a:t>
            </a:r>
          </a:p>
        </p:txBody>
      </p:sp>
    </p:spTree>
    <p:extLst>
      <p:ext uri="{BB962C8B-B14F-4D97-AF65-F5344CB8AC3E}">
        <p14:creationId xmlns:p14="http://schemas.microsoft.com/office/powerpoint/2010/main" val="2703457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smtClean="0">
                <a:latin typeface="Arial" panose="020B0604020202020204" pitchFamily="34" charset="0"/>
                <a:cs typeface="Arial" panose="020B0604020202020204" pitchFamily="34" charset="0"/>
              </a:rPr>
              <a:t>2. Package name </a:t>
            </a:r>
            <a:r>
              <a:rPr lang="ko-KR" altLang="en-US" b="1" smtClean="0">
                <a:latin typeface="Arial" panose="020B0604020202020204" pitchFamily="34" charset="0"/>
                <a:cs typeface="Arial" panose="020B0604020202020204" pitchFamily="34" charset="0"/>
              </a:rPr>
              <a:t>정하기</a:t>
            </a:r>
            <a:endParaRPr lang="ko-KR" altLang="en-US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000" smtClean="0">
                <a:latin typeface="Arial" panose="020B0604020202020204" pitchFamily="34" charset="0"/>
                <a:cs typeface="Arial" panose="020B0604020202020204" pitchFamily="34" charset="0"/>
              </a:rPr>
              <a:t>Jhk0530_HanddrawnGraphics_UNIST_Shiny_roughjs_2019 </a:t>
            </a:r>
            <a:r>
              <a:rPr lang="ko-KR" altLang="en-US" sz="2000" smtClean="0">
                <a:latin typeface="Arial" panose="020B0604020202020204" pitchFamily="34" charset="0"/>
                <a:cs typeface="Arial" panose="020B0604020202020204" pitchFamily="34" charset="0"/>
              </a:rPr>
              <a:t>는 너무 길다</a:t>
            </a:r>
            <a:endParaRPr lang="en-US" altLang="ko-KR" sz="200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ko-KR" altLang="en-US" sz="2000" smtClean="0">
                <a:latin typeface="Arial" panose="020B0604020202020204" pitchFamily="34" charset="0"/>
                <a:cs typeface="Arial" panose="020B0604020202020204" pitchFamily="34" charset="0"/>
              </a:rPr>
              <a:t>덜 중요한것은 지워도 될 것 같음</a:t>
            </a:r>
            <a:r>
              <a:rPr lang="en-US" altLang="ko-KR" sz="200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en-US" altLang="ko-KR" sz="200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Jhk0530_HanddrawnGraphics_UNIST_</a:t>
            </a:r>
            <a:r>
              <a:rPr lang="en-US" altLang="ko-KR" sz="2000">
                <a:latin typeface="Arial" panose="020B0604020202020204" pitchFamily="34" charset="0"/>
                <a:cs typeface="Arial" panose="020B0604020202020204" pitchFamily="34" charset="0"/>
              </a:rPr>
              <a:t>Shiny_roughjs</a:t>
            </a:r>
            <a:r>
              <a:rPr lang="en-US" altLang="ko-KR" sz="200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_2019</a:t>
            </a:r>
          </a:p>
          <a:p>
            <a:r>
              <a:rPr lang="en-US" altLang="ko-KR" sz="2000" smtClean="0">
                <a:latin typeface="Arial" panose="020B0604020202020204" pitchFamily="34" charset="0"/>
                <a:cs typeface="Arial" panose="020B0604020202020204" pitchFamily="34" charset="0"/>
              </a:rPr>
              <a:t>ShinyRoughJS</a:t>
            </a:r>
            <a:endParaRPr lang="en-US" altLang="ko-KR" sz="2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ko-KR" sz="200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ko-KR" altLang="en-US" sz="2000" smtClean="0">
                <a:latin typeface="Arial" panose="020B0604020202020204" pitchFamily="34" charset="0"/>
                <a:cs typeface="Arial" panose="020B0604020202020204" pitchFamily="34" charset="0"/>
              </a:rPr>
              <a:t>개인적인 공식 </a:t>
            </a:r>
            <a:endParaRPr lang="en-US" altLang="ko-KR" sz="200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ko-KR" sz="2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ko-KR" sz="200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ko-KR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1183015" y="4387850"/>
            <a:ext cx="9794548" cy="1009650"/>
            <a:chOff x="1183015" y="3311525"/>
            <a:chExt cx="9794548" cy="1009650"/>
          </a:xfrm>
        </p:grpSpPr>
        <p:sp>
          <p:nvSpPr>
            <p:cNvPr id="5" name="모서리가 둥근 직사각형 4"/>
            <p:cNvSpPr/>
            <p:nvPr/>
          </p:nvSpPr>
          <p:spPr>
            <a:xfrm>
              <a:off x="1183015" y="3311525"/>
              <a:ext cx="2513948" cy="1009650"/>
            </a:xfrm>
            <a:prstGeom prst="roundRect">
              <a:avLst/>
            </a:prstGeom>
            <a:solidFill>
              <a:srgbClr val="74B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4400" b="1" smtClean="0">
                  <a:latin typeface="Arial" panose="020B0604020202020204" pitchFamily="34" charset="0"/>
                  <a:cs typeface="Arial" panose="020B0604020202020204" pitchFamily="34" charset="0"/>
                </a:rPr>
                <a:t>Shiny</a:t>
              </a:r>
              <a:endParaRPr lang="ko-KR" altLang="en-US" sz="44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" name="모서리가 둥근 직사각형 5"/>
            <p:cNvSpPr/>
            <p:nvPr/>
          </p:nvSpPr>
          <p:spPr>
            <a:xfrm>
              <a:off x="4237038" y="3311525"/>
              <a:ext cx="3087688" cy="1009650"/>
            </a:xfrm>
            <a:prstGeom prst="roundRect">
              <a:avLst/>
            </a:prstGeom>
            <a:solidFill>
              <a:srgbClr val="2EAC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ko-KR" altLang="en-US" sz="4400" b="1" smtClean="0">
                  <a:latin typeface="Arial" panose="020B0604020202020204" pitchFamily="34" charset="0"/>
                  <a:cs typeface="Arial" panose="020B0604020202020204" pitchFamily="34" charset="0"/>
                </a:rPr>
                <a:t>라이브러리</a:t>
              </a:r>
              <a:endParaRPr lang="ko-KR" altLang="en-US" sz="44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7889875" y="3311525"/>
              <a:ext cx="3087688" cy="1009650"/>
            </a:xfrm>
            <a:prstGeom prst="roundRect">
              <a:avLst/>
            </a:prstGeom>
            <a:solidFill>
              <a:srgbClr val="0116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4400" b="1" smtClean="0">
                  <a:latin typeface="Arial" panose="020B0604020202020204" pitchFamily="34" charset="0"/>
                  <a:cs typeface="Arial" panose="020B0604020202020204" pitchFamily="34" charset="0"/>
                </a:rPr>
                <a:t>Javascript</a:t>
              </a:r>
              <a:endParaRPr lang="ko-KR" altLang="en-US" sz="44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719350" y="3493184"/>
              <a:ext cx="495300" cy="646331"/>
            </a:xfrm>
            <a:prstGeom prst="rect">
              <a:avLst/>
            </a:prstGeom>
            <a:noFill/>
          </p:spPr>
          <p:txBody>
            <a:bodyPr wrap="square" lIns="36000" tIns="36000" rIns="36000" bIns="36000" rtlCol="0">
              <a:spAutoFit/>
            </a:bodyPr>
            <a:lstStyle/>
            <a:p>
              <a:pPr algn="ctr"/>
              <a:r>
                <a:rPr lang="en-US" altLang="ko-KR" sz="3600" b="1" smtClean="0">
                  <a:latin typeface="Arial" panose="020B0604020202020204" pitchFamily="34" charset="0"/>
                  <a:cs typeface="Arial" panose="020B0604020202020204" pitchFamily="34" charset="0"/>
                </a:rPr>
                <a:t>+</a:t>
              </a:r>
              <a:endParaRPr lang="ko-KR" altLang="en-US" sz="36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347114" y="3493184"/>
              <a:ext cx="495300" cy="646331"/>
            </a:xfrm>
            <a:prstGeom prst="rect">
              <a:avLst/>
            </a:prstGeom>
            <a:noFill/>
          </p:spPr>
          <p:txBody>
            <a:bodyPr wrap="square" lIns="36000" tIns="36000" rIns="36000" bIns="36000" rtlCol="0">
              <a:spAutoFit/>
            </a:bodyPr>
            <a:lstStyle/>
            <a:p>
              <a:pPr algn="ctr"/>
              <a:r>
                <a:rPr lang="en-US" altLang="ko-KR" sz="3600" b="1" smtClean="0">
                  <a:latin typeface="Arial" panose="020B0604020202020204" pitchFamily="34" charset="0"/>
                  <a:cs typeface="Arial" panose="020B0604020202020204" pitchFamily="34" charset="0"/>
                </a:rPr>
                <a:t>+</a:t>
              </a:r>
              <a:endParaRPr lang="ko-KR" altLang="en-US" sz="36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17479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smtClean="0">
                <a:latin typeface="Arial" panose="020B0604020202020204" pitchFamily="34" charset="0"/>
                <a:cs typeface="Arial" panose="020B0604020202020204" pitchFamily="34" charset="0"/>
              </a:rPr>
              <a:t>2-2. </a:t>
            </a:r>
            <a:r>
              <a:rPr lang="ko-KR" altLang="en-US" b="1" smtClean="0">
                <a:latin typeface="Arial" panose="020B0604020202020204" pitchFamily="34" charset="0"/>
                <a:cs typeface="Arial" panose="020B0604020202020204" pitchFamily="34" charset="0"/>
              </a:rPr>
              <a:t>참고</a:t>
            </a:r>
            <a:endParaRPr lang="ko-KR" altLang="en-US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199" y="1825625"/>
            <a:ext cx="11241505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ko-KR" altLang="en-US" sz="2400" smtClean="0">
                <a:latin typeface="Arial" panose="020B0604020202020204" pitchFamily="34" charset="0"/>
                <a:cs typeface="Arial" panose="020B0604020202020204" pitchFamily="34" charset="0"/>
              </a:rPr>
              <a:t> 그대로 씀 </a:t>
            </a:r>
            <a:r>
              <a:rPr lang="en-US" altLang="ko-KR" sz="2400" smtClean="0">
                <a:latin typeface="Arial" panose="020B0604020202020204" pitchFamily="34" charset="0"/>
                <a:cs typeface="Arial" panose="020B0604020202020204" pitchFamily="34" charset="0"/>
              </a:rPr>
              <a:t>: plotly, leaflet, networkD3, formattable</a:t>
            </a:r>
          </a:p>
          <a:p>
            <a:pPr marL="514350" indent="-514350">
              <a:buFont typeface="+mj-lt"/>
              <a:buAutoNum type="arabicPeriod"/>
            </a:pPr>
            <a:endParaRPr lang="en-US" altLang="ko-KR" sz="240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ko-KR" sz="240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2400" smtClean="0">
                <a:solidFill>
                  <a:srgbClr val="E8439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lang="en-US" altLang="ko-KR" sz="240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2400" smtClean="0">
                <a:latin typeface="Arial" panose="020B0604020202020204" pitchFamily="34" charset="0"/>
                <a:cs typeface="Arial" panose="020B0604020202020204" pitchFamily="34" charset="0"/>
              </a:rPr>
              <a:t>을 더함 </a:t>
            </a:r>
            <a:r>
              <a:rPr lang="en-US" altLang="ko-KR" sz="2400" smtClean="0">
                <a:latin typeface="Arial" panose="020B0604020202020204" pitchFamily="34" charset="0"/>
                <a:cs typeface="Arial" panose="020B0604020202020204" pitchFamily="34" charset="0"/>
              </a:rPr>
              <a:t>: Diagramme</a:t>
            </a:r>
            <a:r>
              <a:rPr lang="en-US" altLang="ko-KR" sz="2400" smtClean="0">
                <a:solidFill>
                  <a:srgbClr val="E8439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lang="en-US" altLang="ko-KR" sz="2400" smtClean="0">
                <a:latin typeface="Arial" panose="020B0604020202020204" pitchFamily="34" charset="0"/>
                <a:cs typeface="Arial" panose="020B0604020202020204" pitchFamily="34" charset="0"/>
              </a:rPr>
              <a:t>, highcharte</a:t>
            </a:r>
            <a:r>
              <a:rPr lang="en-US" altLang="ko-KR" sz="2400" smtClean="0">
                <a:solidFill>
                  <a:srgbClr val="E8439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lang="en-US" altLang="ko-KR" sz="240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ko-KR" sz="2400" smtClean="0">
                <a:solidFill>
                  <a:srgbClr val="E8439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lang="en-US" altLang="ko-KR" sz="2400" smtClean="0">
                <a:latin typeface="Arial" panose="020B0604020202020204" pitchFamily="34" charset="0"/>
                <a:cs typeface="Arial" panose="020B0604020202020204" pitchFamily="34" charset="0"/>
              </a:rPr>
              <a:t>bokeh, </a:t>
            </a:r>
            <a:r>
              <a:rPr lang="en-US" altLang="ko-KR" sz="2400" smtClean="0">
                <a:solidFill>
                  <a:srgbClr val="E8439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lang="en-US" altLang="ko-KR" sz="2400" smtClean="0">
                <a:latin typeface="Arial" panose="020B0604020202020204" pitchFamily="34" charset="0"/>
                <a:cs typeface="Arial" panose="020B0604020202020204" pitchFamily="34" charset="0"/>
              </a:rPr>
              <a:t>handsontable </a:t>
            </a:r>
          </a:p>
          <a:p>
            <a:pPr marL="514350" indent="-514350">
              <a:buFont typeface="+mj-lt"/>
              <a:buAutoNum type="arabicPeriod"/>
            </a:pPr>
            <a:endParaRPr lang="en-US" altLang="ko-KR" sz="240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ko-KR" altLang="en-US" sz="2400" smtClean="0">
                <a:latin typeface="Arial" panose="020B0604020202020204" pitchFamily="34" charset="0"/>
                <a:cs typeface="Arial" panose="020B0604020202020204" pitchFamily="34" charset="0"/>
              </a:rPr>
              <a:t> 줄여 씀 </a:t>
            </a:r>
            <a:r>
              <a:rPr lang="en-US" altLang="ko-KR" sz="2400" smtClean="0">
                <a:latin typeface="Arial" panose="020B0604020202020204" pitchFamily="34" charset="0"/>
                <a:cs typeface="Arial" panose="020B0604020202020204" pitchFamily="34" charset="0"/>
              </a:rPr>
              <a:t>: DT(</a:t>
            </a:r>
            <a:r>
              <a:rPr lang="en-US" altLang="ko-KR" sz="2400" smtClean="0">
                <a:solidFill>
                  <a:srgbClr val="E8439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US" altLang="ko-KR" sz="2400" smtClean="0">
                <a:latin typeface="Arial" panose="020B0604020202020204" pitchFamily="34" charset="0"/>
                <a:cs typeface="Arial" panose="020B0604020202020204" pitchFamily="34" charset="0"/>
              </a:rPr>
              <a:t>ata.</a:t>
            </a:r>
            <a:r>
              <a:rPr lang="en-US" altLang="ko-KR" sz="2400" smtClean="0">
                <a:solidFill>
                  <a:srgbClr val="E8439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altLang="ko-KR" sz="2400" smtClean="0">
                <a:latin typeface="Arial" panose="020B0604020202020204" pitchFamily="34" charset="0"/>
                <a:cs typeface="Arial" panose="020B0604020202020204" pitchFamily="34" charset="0"/>
              </a:rPr>
              <a:t>able), tmap(</a:t>
            </a:r>
            <a:r>
              <a:rPr lang="en-US" altLang="ko-KR" sz="2400" smtClean="0">
                <a:solidFill>
                  <a:srgbClr val="E8439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altLang="ko-KR" sz="2400" smtClean="0">
                <a:latin typeface="Arial" panose="020B0604020202020204" pitchFamily="34" charset="0"/>
                <a:cs typeface="Arial" panose="020B0604020202020204" pitchFamily="34" charset="0"/>
              </a:rPr>
              <a:t>hematic </a:t>
            </a:r>
            <a:r>
              <a:rPr lang="en-US" altLang="ko-KR" sz="2400" smtClean="0">
                <a:solidFill>
                  <a:srgbClr val="E8439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map</a:t>
            </a:r>
            <a:r>
              <a:rPr lang="en-US" altLang="ko-KR" sz="2400" smtClean="0">
                <a:latin typeface="Arial" panose="020B0604020202020204" pitchFamily="34" charset="0"/>
                <a:cs typeface="Arial" panose="020B0604020202020204" pitchFamily="34" charset="0"/>
              </a:rPr>
              <a:t>s), timevis(</a:t>
            </a:r>
            <a:r>
              <a:rPr lang="en-US" altLang="ko-KR" sz="2400" smtClean="0">
                <a:solidFill>
                  <a:srgbClr val="E8439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time</a:t>
            </a:r>
            <a:r>
              <a:rPr lang="en-US" altLang="ko-KR" sz="2400" smtClean="0">
                <a:latin typeface="Arial" panose="020B0604020202020204" pitchFamily="34" charset="0"/>
                <a:cs typeface="Arial" panose="020B0604020202020204" pitchFamily="34" charset="0"/>
              </a:rPr>
              <a:t>line </a:t>
            </a:r>
            <a:r>
              <a:rPr lang="en-US" altLang="ko-KR" sz="2400" smtClean="0">
                <a:solidFill>
                  <a:srgbClr val="E8439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</a:t>
            </a:r>
            <a:r>
              <a:rPr lang="en-US" altLang="ko-KR" sz="2400" smtClean="0">
                <a:latin typeface="Arial" panose="020B0604020202020204" pitchFamily="34" charset="0"/>
                <a:cs typeface="Arial" panose="020B0604020202020204" pitchFamily="34" charset="0"/>
              </a:rPr>
              <a:t>ualization)</a:t>
            </a:r>
          </a:p>
          <a:p>
            <a:pPr marL="514350" indent="-514350">
              <a:buFont typeface="+mj-lt"/>
              <a:buAutoNum type="arabicPeriod"/>
            </a:pPr>
            <a:endParaRPr lang="en-US" altLang="ko-KR" sz="240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ko-KR" altLang="en-US" sz="2400" smtClean="0">
                <a:latin typeface="Arial" panose="020B0604020202020204" pitchFamily="34" charset="0"/>
                <a:cs typeface="Arial" panose="020B0604020202020204" pitchFamily="34" charset="0"/>
              </a:rPr>
              <a:t> 그 외 </a:t>
            </a:r>
            <a:r>
              <a:rPr lang="en-US" altLang="ko-KR" sz="2400" smtClean="0">
                <a:latin typeface="Arial" panose="020B0604020202020204" pitchFamily="34" charset="0"/>
                <a:cs typeface="Arial" panose="020B0604020202020204" pitchFamily="34" charset="0"/>
              </a:rPr>
              <a:t>: ggiraph, parcats, shinyaframe</a:t>
            </a:r>
          </a:p>
          <a:p>
            <a:pPr marL="514350" indent="-514350">
              <a:buFont typeface="+mj-lt"/>
              <a:buAutoNum type="arabicPeriod"/>
            </a:pPr>
            <a:endParaRPr lang="en-US" altLang="ko-KR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6611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smtClean="0">
                <a:latin typeface="Arial" panose="020B0604020202020204" pitchFamily="34" charset="0"/>
                <a:cs typeface="Arial" panose="020B0604020202020204" pitchFamily="34" charset="0"/>
              </a:rPr>
              <a:t>3. </a:t>
            </a:r>
            <a:r>
              <a:rPr lang="ko-KR" altLang="en-US" b="1" smtClean="0">
                <a:latin typeface="Arial" panose="020B0604020202020204" pitchFamily="34" charset="0"/>
                <a:cs typeface="Arial" panose="020B0604020202020204" pitchFamily="34" charset="0"/>
              </a:rPr>
              <a:t>패키지 기본 틀 만들기</a:t>
            </a:r>
            <a:endParaRPr lang="ko-KR" altLang="en-US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mtClean="0">
                <a:latin typeface="Arial" panose="020B0604020202020204" pitchFamily="34" charset="0"/>
                <a:cs typeface="Arial" panose="020B0604020202020204" pitchFamily="34" charset="0"/>
              </a:rPr>
              <a:t>Package </a:t>
            </a:r>
            <a:r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t>기본 틀 </a:t>
            </a:r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6" name="그룹 35"/>
          <p:cNvGrpSpPr/>
          <p:nvPr/>
        </p:nvGrpSpPr>
        <p:grpSpPr>
          <a:xfrm>
            <a:off x="1409700" y="2901282"/>
            <a:ext cx="6896100" cy="1398128"/>
            <a:chOff x="1409700" y="2901282"/>
            <a:chExt cx="6896100" cy="1398128"/>
          </a:xfrm>
        </p:grpSpPr>
        <p:sp>
          <p:nvSpPr>
            <p:cNvPr id="4" name="직사각형 3"/>
            <p:cNvSpPr/>
            <p:nvPr/>
          </p:nvSpPr>
          <p:spPr>
            <a:xfrm>
              <a:off x="1409700" y="2901282"/>
              <a:ext cx="1734288" cy="596232"/>
            </a:xfrm>
            <a:prstGeom prst="rect">
              <a:avLst/>
            </a:prstGeom>
            <a:solidFill>
              <a:srgbClr val="0116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2800" smtClean="0">
                  <a:latin typeface="Arial" panose="020B0604020202020204" pitchFamily="34" charset="0"/>
                  <a:cs typeface="Arial" panose="020B0604020202020204" pitchFamily="34" charset="0"/>
                </a:rPr>
                <a:t>Package</a:t>
              </a:r>
              <a:endParaRPr lang="ko-KR" altLang="en-US" sz="28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3487153" y="2901282"/>
              <a:ext cx="1168668" cy="596232"/>
            </a:xfrm>
            <a:prstGeom prst="rect">
              <a:avLst/>
            </a:prstGeom>
            <a:solidFill>
              <a:srgbClr val="0116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2800" smtClean="0">
                  <a:latin typeface="Arial" panose="020B0604020202020204" pitchFamily="34" charset="0"/>
                  <a:cs typeface="Arial" panose="020B0604020202020204" pitchFamily="34" charset="0"/>
                </a:rPr>
                <a:t>R</a:t>
              </a:r>
              <a:endParaRPr lang="ko-KR" altLang="en-US" sz="28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3487152" y="3703178"/>
              <a:ext cx="1168668" cy="596232"/>
            </a:xfrm>
            <a:prstGeom prst="rect">
              <a:avLst/>
            </a:prstGeom>
            <a:solidFill>
              <a:srgbClr val="2EAC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2800" smtClean="0">
                  <a:latin typeface="Arial" panose="020B0604020202020204" pitchFamily="34" charset="0"/>
                  <a:cs typeface="Arial" panose="020B0604020202020204" pitchFamily="34" charset="0"/>
                </a:rPr>
                <a:t>inst</a:t>
              </a:r>
              <a:endParaRPr lang="ko-KR" altLang="en-US" sz="28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998984" y="3703178"/>
              <a:ext cx="2189747" cy="596232"/>
            </a:xfrm>
            <a:prstGeom prst="rect">
              <a:avLst/>
            </a:prstGeom>
            <a:solidFill>
              <a:srgbClr val="2EAC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2800" smtClean="0">
                  <a:latin typeface="Arial" panose="020B0604020202020204" pitchFamily="34" charset="0"/>
                  <a:cs typeface="Arial" panose="020B0604020202020204" pitchFamily="34" charset="0"/>
                </a:rPr>
                <a:t>htmlwidgets</a:t>
              </a:r>
              <a:endParaRPr lang="ko-KR" altLang="en-US" sz="28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7531895" y="3703178"/>
              <a:ext cx="773905" cy="596232"/>
            </a:xfrm>
            <a:prstGeom prst="rect">
              <a:avLst/>
            </a:prstGeom>
            <a:solidFill>
              <a:srgbClr val="2EAC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2800" smtClean="0">
                  <a:latin typeface="Arial" panose="020B0604020202020204" pitchFamily="34" charset="0"/>
                  <a:cs typeface="Arial" panose="020B0604020202020204" pitchFamily="34" charset="0"/>
                </a:rPr>
                <a:t>lib</a:t>
              </a:r>
              <a:endParaRPr lang="ko-KR" altLang="en-US" sz="28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4" name="직선 화살표 연결선 13"/>
            <p:cNvCxnSpPr>
              <a:stCxn id="4" idx="3"/>
              <a:endCxn id="5" idx="1"/>
            </p:cNvCxnSpPr>
            <p:nvPr/>
          </p:nvCxnSpPr>
          <p:spPr>
            <a:xfrm>
              <a:off x="3143988" y="3199398"/>
              <a:ext cx="343165" cy="0"/>
            </a:xfrm>
            <a:prstGeom prst="straightConnector1">
              <a:avLst/>
            </a:prstGeom>
            <a:ln w="44450">
              <a:solidFill>
                <a:srgbClr val="74B9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꺾인 연결선 15"/>
            <p:cNvCxnSpPr>
              <a:stCxn id="4" idx="3"/>
              <a:endCxn id="6" idx="1"/>
            </p:cNvCxnSpPr>
            <p:nvPr/>
          </p:nvCxnSpPr>
          <p:spPr>
            <a:xfrm>
              <a:off x="3143988" y="3199398"/>
              <a:ext cx="343164" cy="801896"/>
            </a:xfrm>
            <a:prstGeom prst="bentConnector3">
              <a:avLst/>
            </a:prstGeom>
            <a:ln w="44450">
              <a:solidFill>
                <a:srgbClr val="74B9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화살표 연결선 17"/>
            <p:cNvCxnSpPr>
              <a:stCxn id="6" idx="3"/>
              <a:endCxn id="7" idx="1"/>
            </p:cNvCxnSpPr>
            <p:nvPr/>
          </p:nvCxnSpPr>
          <p:spPr>
            <a:xfrm>
              <a:off x="4655820" y="4001294"/>
              <a:ext cx="343164" cy="0"/>
            </a:xfrm>
            <a:prstGeom prst="straightConnector1">
              <a:avLst/>
            </a:prstGeom>
            <a:ln w="44450">
              <a:solidFill>
                <a:srgbClr val="74B9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화살표 연결선 19"/>
            <p:cNvCxnSpPr>
              <a:stCxn id="7" idx="3"/>
              <a:endCxn id="8" idx="1"/>
            </p:cNvCxnSpPr>
            <p:nvPr/>
          </p:nvCxnSpPr>
          <p:spPr>
            <a:xfrm>
              <a:off x="7188731" y="4001294"/>
              <a:ext cx="343164" cy="0"/>
            </a:xfrm>
            <a:prstGeom prst="straightConnector1">
              <a:avLst/>
            </a:prstGeom>
            <a:ln w="44450">
              <a:solidFill>
                <a:srgbClr val="74B9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그룹 34"/>
          <p:cNvGrpSpPr/>
          <p:nvPr/>
        </p:nvGrpSpPr>
        <p:grpSpPr>
          <a:xfrm>
            <a:off x="9802600" y="2364922"/>
            <a:ext cx="1572614" cy="924074"/>
            <a:chOff x="9802600" y="2364922"/>
            <a:chExt cx="1572614" cy="924074"/>
          </a:xfrm>
        </p:grpSpPr>
        <p:sp>
          <p:nvSpPr>
            <p:cNvPr id="31" name="직사각형 30"/>
            <p:cNvSpPr/>
            <p:nvPr/>
          </p:nvSpPr>
          <p:spPr>
            <a:xfrm>
              <a:off x="9802600" y="2364922"/>
              <a:ext cx="355981" cy="369570"/>
            </a:xfrm>
            <a:prstGeom prst="rect">
              <a:avLst/>
            </a:prstGeom>
            <a:solidFill>
              <a:srgbClr val="0116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lang="ko-KR" altLang="en-US" sz="28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0262522" y="2365160"/>
              <a:ext cx="11126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mtClean="0">
                  <a:latin typeface="Arial" panose="020B0604020202020204" pitchFamily="34" charset="0"/>
                  <a:cs typeface="Arial" panose="020B0604020202020204" pitchFamily="34" charset="0"/>
                </a:rPr>
                <a:t>devtools</a:t>
              </a:r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9802600" y="2919426"/>
              <a:ext cx="355981" cy="369570"/>
            </a:xfrm>
            <a:prstGeom prst="rect">
              <a:avLst/>
            </a:prstGeom>
            <a:solidFill>
              <a:srgbClr val="2EAC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lang="ko-KR" altLang="en-US" sz="28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0262522" y="2919664"/>
              <a:ext cx="11126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mtClean="0">
                  <a:latin typeface="Arial" panose="020B0604020202020204" pitchFamily="34" charset="0"/>
                  <a:cs typeface="Arial" panose="020B0604020202020204" pitchFamily="34" charset="0"/>
                </a:rPr>
                <a:t>셀프</a:t>
              </a:r>
              <a:endParaRPr lang="en-US" altLang="ko-KR" smtClean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99847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smtClean="0">
                <a:latin typeface="Arial" panose="020B0604020202020204" pitchFamily="34" charset="0"/>
                <a:cs typeface="Arial" panose="020B0604020202020204" pitchFamily="34" charset="0"/>
              </a:rPr>
              <a:t>4. Library file </a:t>
            </a:r>
            <a:r>
              <a:rPr lang="ko-KR" altLang="en-US" b="1" smtClean="0">
                <a:latin typeface="Arial" panose="020B0604020202020204" pitchFamily="34" charset="0"/>
                <a:cs typeface="Arial" panose="020B0604020202020204" pitchFamily="34" charset="0"/>
              </a:rPr>
              <a:t>넣기</a:t>
            </a:r>
            <a:endParaRPr lang="ko-KR" altLang="en-US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ko-KR" altLang="en-US" sz="2000" smtClean="0">
                <a:latin typeface="Arial" panose="020B0604020202020204" pitchFamily="34" charset="0"/>
                <a:cs typeface="Arial" panose="020B0604020202020204" pitchFamily="34" charset="0"/>
              </a:rPr>
              <a:t>만들고자 했던 </a:t>
            </a:r>
            <a:r>
              <a:rPr lang="en-US" altLang="ko-KR" sz="2000" smtClean="0">
                <a:latin typeface="Arial" panose="020B0604020202020204" pitchFamily="34" charset="0"/>
                <a:cs typeface="Arial" panose="020B0604020202020204" pitchFamily="34" charset="0"/>
              </a:rPr>
              <a:t>javascript </a:t>
            </a:r>
            <a:r>
              <a:rPr lang="ko-KR" altLang="en-US" sz="2000" smtClean="0">
                <a:latin typeface="Arial" panose="020B0604020202020204" pitchFamily="34" charset="0"/>
                <a:cs typeface="Arial" panose="020B0604020202020204" pitchFamily="34" charset="0"/>
              </a:rPr>
              <a:t>홈페이지 </a:t>
            </a:r>
            <a:r>
              <a:rPr lang="en-US" altLang="ko-KR" sz="2000" smtClean="0">
                <a:latin typeface="Arial" panose="020B0604020202020204" pitchFamily="34" charset="0"/>
                <a:cs typeface="Arial" panose="020B0604020202020204" pitchFamily="34" charset="0"/>
              </a:rPr>
              <a:t>(github)</a:t>
            </a:r>
            <a:r>
              <a:rPr lang="ko-KR" altLang="en-US" sz="2000" smtClean="0">
                <a:latin typeface="Arial" panose="020B0604020202020204" pitchFamily="34" charset="0"/>
                <a:cs typeface="Arial" panose="020B0604020202020204" pitchFamily="34" charset="0"/>
              </a:rPr>
              <a:t>에 가서 </a:t>
            </a:r>
            <a:r>
              <a:rPr lang="en-US" altLang="ko-KR" sz="2000" smtClean="0">
                <a:latin typeface="Arial" panose="020B0604020202020204" pitchFamily="34" charset="0"/>
                <a:cs typeface="Arial" panose="020B0604020202020204" pitchFamily="34" charset="0"/>
              </a:rPr>
              <a:t>~~.js file</a:t>
            </a:r>
            <a:r>
              <a:rPr lang="ko-KR" altLang="en-US" sz="2000" smtClean="0">
                <a:latin typeface="Arial" panose="020B0604020202020204" pitchFamily="34" charset="0"/>
                <a:cs typeface="Arial" panose="020B0604020202020204" pitchFamily="34" charset="0"/>
              </a:rPr>
              <a:t>을 다운로드 받는다</a:t>
            </a:r>
            <a:endParaRPr lang="en-US" altLang="ko-KR" sz="200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buFont typeface="+mj-lt"/>
              <a:buAutoNum type="arabicPeriod"/>
            </a:pPr>
            <a:endParaRPr lang="en-US" altLang="ko-KR" sz="2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ko-KR" sz="2000" smtClean="0">
                <a:latin typeface="Arial" panose="020B0604020202020204" pitchFamily="34" charset="0"/>
                <a:cs typeface="Arial" panose="020B0604020202020204" pitchFamily="34" charset="0"/>
              </a:rPr>
              <a:t>inst/htmlwidgets/ </a:t>
            </a:r>
            <a:r>
              <a:rPr lang="ko-KR" altLang="en-US" sz="2000" smtClean="0">
                <a:latin typeface="Arial" panose="020B0604020202020204" pitchFamily="34" charset="0"/>
                <a:cs typeface="Arial" panose="020B0604020202020204" pitchFamily="34" charset="0"/>
              </a:rPr>
              <a:t>에 </a:t>
            </a:r>
            <a:r>
              <a:rPr lang="en-US" altLang="ko-KR" sz="2000" smtClean="0">
                <a:latin typeface="Arial" panose="020B0604020202020204" pitchFamily="34" charset="0"/>
                <a:cs typeface="Arial" panose="020B0604020202020204" pitchFamily="34" charset="0"/>
              </a:rPr>
              <a:t>library-version </a:t>
            </a:r>
            <a:r>
              <a:rPr lang="ko-KR" altLang="en-US" sz="2000" smtClean="0">
                <a:latin typeface="Arial" panose="020B0604020202020204" pitchFamily="34" charset="0"/>
                <a:cs typeface="Arial" panose="020B0604020202020204" pitchFamily="34" charset="0"/>
              </a:rPr>
              <a:t>디렉토리를 만들고 그 안에 넣는다</a:t>
            </a:r>
            <a:endParaRPr lang="en-US" altLang="ko-KR" sz="200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buFont typeface="+mj-lt"/>
              <a:buAutoNum type="arabicPeriod"/>
            </a:pPr>
            <a:endParaRPr lang="en-US" altLang="ko-KR" sz="2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ko-KR" sz="2000" smtClean="0">
                <a:latin typeface="Arial" panose="020B0604020202020204" pitchFamily="34" charset="0"/>
                <a:cs typeface="Arial" panose="020B0604020202020204" pitchFamily="34" charset="0"/>
              </a:rPr>
              <a:t>Ex) inst/htmlwidgets/rough-3.1.0</a:t>
            </a:r>
            <a:endParaRPr lang="ko-KR" alt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2055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smtClean="0">
                <a:latin typeface="Arial" panose="020B0604020202020204" pitchFamily="34" charset="0"/>
                <a:cs typeface="Arial" panose="020B0604020202020204" pitchFamily="34" charset="0"/>
              </a:rPr>
              <a:t>5-1. js </a:t>
            </a:r>
            <a:r>
              <a:rPr lang="ko-KR" altLang="en-US" b="1" smtClean="0">
                <a:latin typeface="Arial" panose="020B0604020202020204" pitchFamily="34" charset="0"/>
                <a:cs typeface="Arial" panose="020B0604020202020204" pitchFamily="34" charset="0"/>
              </a:rPr>
              <a:t>파일 만들기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000" smtClean="0">
                <a:latin typeface="Arial" panose="020B0604020202020204" pitchFamily="34" charset="0"/>
                <a:cs typeface="Arial" panose="020B0604020202020204" pitchFamily="34" charset="0"/>
              </a:rPr>
              <a:t>Shiny</a:t>
            </a:r>
            <a:r>
              <a:rPr lang="ko-KR" altLang="en-US" sz="2000" smtClean="0">
                <a:latin typeface="Arial" panose="020B0604020202020204" pitchFamily="34" charset="0"/>
                <a:cs typeface="Arial" panose="020B0604020202020204" pitchFamily="34" charset="0"/>
              </a:rPr>
              <a:t>에서 작동할 </a:t>
            </a:r>
            <a:r>
              <a:rPr lang="en-US" altLang="ko-KR" sz="2000" smtClean="0">
                <a:latin typeface="Arial" panose="020B0604020202020204" pitchFamily="34" charset="0"/>
                <a:cs typeface="Arial" panose="020B0604020202020204" pitchFamily="34" charset="0"/>
              </a:rPr>
              <a:t>widget</a:t>
            </a:r>
            <a:r>
              <a:rPr lang="ko-KR" altLang="en-US" sz="2000" smtClean="0">
                <a:latin typeface="Arial" panose="020B0604020202020204" pitchFamily="34" charset="0"/>
                <a:cs typeface="Arial" panose="020B0604020202020204" pitchFamily="34" charset="0"/>
              </a:rPr>
              <a:t>을 만드는 </a:t>
            </a:r>
            <a:r>
              <a:rPr lang="en-US" altLang="ko-KR" sz="2000" smtClean="0">
                <a:latin typeface="Arial" panose="020B0604020202020204" pitchFamily="34" charset="0"/>
                <a:cs typeface="Arial" panose="020B0604020202020204" pitchFamily="34" charset="0"/>
              </a:rPr>
              <a:t>javascript file.</a:t>
            </a:r>
          </a:p>
          <a:p>
            <a:endParaRPr lang="en-US" altLang="ko-KR" sz="200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ko-KR" sz="200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ko-KR" sz="2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ko-KR" sz="200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ko-KR" sz="2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ko-KR" alt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272540" y="2821603"/>
            <a:ext cx="3200400" cy="2677656"/>
          </a:xfrm>
          <a:prstGeom prst="rect">
            <a:avLst/>
          </a:prstGeom>
          <a:ln w="38100">
            <a:solidFill>
              <a:srgbClr val="74B9FF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400">
                <a:latin typeface="Arial" panose="020B0604020202020204" pitchFamily="34" charset="0"/>
                <a:cs typeface="Arial" panose="020B0604020202020204" pitchFamily="34" charset="0"/>
              </a:rPr>
              <a:t>HTMLWidgets.widget({</a:t>
            </a:r>
          </a:p>
          <a:p>
            <a:r>
              <a:rPr lang="ko-KR" altLang="en-US" sz="1400">
                <a:latin typeface="Arial" panose="020B0604020202020204" pitchFamily="34" charset="0"/>
                <a:cs typeface="Arial" panose="020B0604020202020204" pitchFamily="34" charset="0"/>
              </a:rPr>
              <a:t>  name : ,</a:t>
            </a:r>
          </a:p>
          <a:p>
            <a:r>
              <a:rPr lang="ko-KR" altLang="en-US" sz="1400">
                <a:latin typeface="Arial" panose="020B0604020202020204" pitchFamily="34" charset="0"/>
                <a:cs typeface="Arial" panose="020B0604020202020204" pitchFamily="34" charset="0"/>
              </a:rPr>
              <a:t>  type : 'output',</a:t>
            </a:r>
          </a:p>
          <a:p>
            <a:r>
              <a:rPr lang="ko-KR" altLang="en-US" sz="140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</a:p>
          <a:p>
            <a:r>
              <a:rPr lang="ko-KR" altLang="en-US" sz="1400">
                <a:latin typeface="Arial" panose="020B0604020202020204" pitchFamily="34" charset="0"/>
                <a:cs typeface="Arial" panose="020B0604020202020204" pitchFamily="34" charset="0"/>
              </a:rPr>
              <a:t>  factory : function(el,width,height){</a:t>
            </a:r>
          </a:p>
          <a:p>
            <a:r>
              <a:rPr lang="ko-KR" altLang="en-US" sz="1400">
                <a:latin typeface="Arial" panose="020B0604020202020204" pitchFamily="34" charset="0"/>
                <a:cs typeface="Arial" panose="020B0604020202020204" pitchFamily="34" charset="0"/>
              </a:rPr>
              <a:t>    return {</a:t>
            </a:r>
          </a:p>
          <a:p>
            <a:r>
              <a:rPr lang="ko-KR" altLang="en-US" sz="1400">
                <a:latin typeface="Arial" panose="020B0604020202020204" pitchFamily="34" charset="0"/>
                <a:cs typeface="Arial" panose="020B0604020202020204" pitchFamily="34" charset="0"/>
              </a:rPr>
              <a:t>      renderValue : function(input){</a:t>
            </a:r>
          </a:p>
          <a:p>
            <a:r>
              <a:rPr lang="ko-KR" altLang="en-US" sz="140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</a:p>
          <a:p>
            <a:r>
              <a:rPr lang="ko-KR" altLang="en-US" sz="1400">
                <a:latin typeface="Arial" panose="020B0604020202020204" pitchFamily="34" charset="0"/>
                <a:cs typeface="Arial" panose="020B0604020202020204" pitchFamily="34" charset="0"/>
              </a:rPr>
              <a:t>      }</a:t>
            </a:r>
          </a:p>
          <a:p>
            <a:r>
              <a:rPr lang="ko-KR" altLang="en-US" sz="140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r>
              <a:rPr lang="ko-KR" altLang="en-US" sz="1400">
                <a:latin typeface="Arial" panose="020B0604020202020204" pitchFamily="34" charset="0"/>
                <a:cs typeface="Arial" panose="020B0604020202020204" pitchFamily="34" charset="0"/>
              </a:rPr>
              <a:t>  }</a:t>
            </a:r>
          </a:p>
          <a:p>
            <a:r>
              <a:rPr lang="ko-KR" altLang="en-US" sz="1400">
                <a:latin typeface="Arial" panose="020B0604020202020204" pitchFamily="34" charset="0"/>
                <a:cs typeface="Arial" panose="020B0604020202020204" pitchFamily="34" charset="0"/>
              </a:rPr>
              <a:t>})</a:t>
            </a:r>
          </a:p>
        </p:txBody>
      </p:sp>
    </p:spTree>
    <p:extLst>
      <p:ext uri="{BB962C8B-B14F-4D97-AF65-F5344CB8AC3E}">
        <p14:creationId xmlns:p14="http://schemas.microsoft.com/office/powerpoint/2010/main" val="1983427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smtClean="0">
                <a:latin typeface="Arial" panose="020B0604020202020204" pitchFamily="34" charset="0"/>
                <a:cs typeface="Arial" panose="020B0604020202020204" pitchFamily="34" charset="0"/>
              </a:rPr>
              <a:t>5-2. yaml </a:t>
            </a:r>
            <a:r>
              <a:rPr lang="ko-KR" altLang="en-US" b="1">
                <a:latin typeface="Arial" panose="020B0604020202020204" pitchFamily="34" charset="0"/>
                <a:cs typeface="Arial" panose="020B0604020202020204" pitchFamily="34" charset="0"/>
              </a:rPr>
              <a:t>파일 만들기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mtClean="0">
                <a:latin typeface="Arial" panose="020B0604020202020204" pitchFamily="34" charset="0"/>
                <a:cs typeface="Arial" panose="020B0604020202020204" pitchFamily="34" charset="0"/>
              </a:rPr>
              <a:t>htmlwidget </a:t>
            </a:r>
            <a:r>
              <a:rPr lang="ko-KR" altLang="en-US">
                <a:latin typeface="Arial" panose="020B0604020202020204" pitchFamily="34" charset="0"/>
                <a:cs typeface="Arial" panose="020B0604020202020204" pitchFamily="34" charset="0"/>
              </a:rPr>
              <a:t>에서 </a:t>
            </a:r>
            <a:r>
              <a:rPr lang="en-US" altLang="ko-KR">
                <a:latin typeface="Arial" panose="020B0604020202020204" pitchFamily="34" charset="0"/>
                <a:cs typeface="Arial" panose="020B0604020202020204" pitchFamily="34" charset="0"/>
              </a:rPr>
              <a:t>R </a:t>
            </a:r>
            <a:r>
              <a:rPr lang="ko-KR" altLang="en-US">
                <a:latin typeface="Arial" panose="020B0604020202020204" pitchFamily="34" charset="0"/>
                <a:cs typeface="Arial" panose="020B0604020202020204" pitchFamily="34" charset="0"/>
              </a:rPr>
              <a:t>로 라이브러리 파일을 어떻게 불러 올것인지 </a:t>
            </a:r>
            <a:r>
              <a:rPr lang="en-US" altLang="ko-KR">
                <a:latin typeface="Arial" panose="020B0604020202020204" pitchFamily="34" charset="0"/>
                <a:cs typeface="Arial" panose="020B0604020202020204" pitchFamily="34" charset="0"/>
              </a:rPr>
              <a:t>( dependency )</a:t>
            </a:r>
          </a:p>
          <a:p>
            <a:endParaRPr lang="en-US" altLang="ko-KR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t>문법 </a:t>
            </a:r>
            <a:r>
              <a:rPr lang="ko-KR" altLang="en-US">
                <a:latin typeface="Arial" panose="020B0604020202020204" pitchFamily="34" charset="0"/>
                <a:cs typeface="Arial" panose="020B0604020202020204" pitchFamily="34" charset="0"/>
              </a:rPr>
              <a:t>낯섬</a:t>
            </a:r>
            <a:r>
              <a:rPr lang="en-US" altLang="ko-KR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t>조금만 맘에 안 들어도 에러 </a:t>
            </a:r>
            <a:r>
              <a:rPr lang="ko-KR" altLang="en-US">
                <a:latin typeface="Arial" panose="020B0604020202020204" pitchFamily="34" charset="0"/>
                <a:cs typeface="Arial" panose="020B0604020202020204" pitchFamily="34" charset="0"/>
              </a:rPr>
              <a:t>엄청 잘 </a:t>
            </a:r>
            <a:r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t>냄</a:t>
            </a:r>
            <a:r>
              <a:rPr lang="en-US" altLang="ko-KR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altLang="ko-KR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1695450" y="4212510"/>
            <a:ext cx="3695700" cy="1569660"/>
          </a:xfrm>
          <a:prstGeom prst="rect">
            <a:avLst/>
          </a:prstGeom>
          <a:ln w="38100">
            <a:solidFill>
              <a:srgbClr val="74B9FF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smtClean="0">
                <a:latin typeface="Arial" panose="020B0604020202020204" pitchFamily="34" charset="0"/>
                <a:cs typeface="Arial" panose="020B0604020202020204" pitchFamily="34" charset="0"/>
              </a:rPr>
              <a:t>dependencies :</a:t>
            </a:r>
          </a:p>
          <a:p>
            <a:r>
              <a:rPr lang="en-US" altLang="ko-KR" sz="1600" smtClean="0">
                <a:latin typeface="Arial" panose="020B0604020202020204" pitchFamily="34" charset="0"/>
                <a:cs typeface="Arial" panose="020B0604020202020204" pitchFamily="34" charset="0"/>
              </a:rPr>
              <a:t>   - name:</a:t>
            </a:r>
          </a:p>
          <a:p>
            <a:r>
              <a:rPr lang="en-US" altLang="ko-KR" sz="1600" smtClean="0">
                <a:latin typeface="Arial" panose="020B0604020202020204" pitchFamily="34" charset="0"/>
                <a:cs typeface="Arial" panose="020B0604020202020204" pitchFamily="34" charset="0"/>
              </a:rPr>
              <a:t>     version:</a:t>
            </a:r>
          </a:p>
          <a:p>
            <a:r>
              <a:rPr lang="en-US" altLang="ko-KR" sz="16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smtClean="0">
                <a:latin typeface="Arial" panose="020B0604020202020204" pitchFamily="34" charset="0"/>
                <a:cs typeface="Arial" panose="020B0604020202020204" pitchFamily="34" charset="0"/>
              </a:rPr>
              <a:t>    src: (</a:t>
            </a:r>
            <a:r>
              <a:rPr lang="ko-KR" altLang="en-US" sz="1600" smtClean="0">
                <a:latin typeface="Arial" panose="020B0604020202020204" pitchFamily="34" charset="0"/>
                <a:cs typeface="Arial" panose="020B0604020202020204" pitchFamily="34" charset="0"/>
              </a:rPr>
              <a:t>라이브러리 파일 위치</a:t>
            </a:r>
            <a:r>
              <a:rPr lang="en-US" altLang="ko-KR" sz="160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en-US" altLang="ko-KR" sz="16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smtClean="0">
                <a:latin typeface="Arial" panose="020B0604020202020204" pitchFamily="34" charset="0"/>
                <a:cs typeface="Arial" panose="020B0604020202020204" pitchFamily="34" charset="0"/>
              </a:rPr>
              <a:t>    script: (</a:t>
            </a:r>
            <a:r>
              <a:rPr lang="ko-KR" altLang="en-US" sz="1600" smtClean="0">
                <a:latin typeface="Arial" panose="020B0604020202020204" pitchFamily="34" charset="0"/>
                <a:cs typeface="Arial" panose="020B0604020202020204" pitchFamily="34" charset="0"/>
              </a:rPr>
              <a:t>라이브러리 파일</a:t>
            </a:r>
            <a:r>
              <a:rPr lang="en-US" altLang="ko-KR" sz="160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en-US" altLang="ko-KR" sz="16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smtClean="0">
                <a:latin typeface="Arial" panose="020B0604020202020204" pitchFamily="34" charset="0"/>
                <a:cs typeface="Arial" panose="020B0604020202020204" pitchFamily="34" charset="0"/>
              </a:rPr>
              <a:t>    stylesheet: (</a:t>
            </a:r>
            <a:r>
              <a:rPr lang="ko-KR" altLang="en-US" sz="1600" smtClean="0">
                <a:latin typeface="Arial" panose="020B0604020202020204" pitchFamily="34" charset="0"/>
                <a:cs typeface="Arial" panose="020B0604020202020204" pitchFamily="34" charset="0"/>
              </a:rPr>
              <a:t>추가 </a:t>
            </a:r>
            <a:r>
              <a:rPr lang="en-US" altLang="ko-KR" sz="1600" smtClean="0">
                <a:latin typeface="Arial" panose="020B0604020202020204" pitchFamily="34" charset="0"/>
                <a:cs typeface="Arial" panose="020B0604020202020204" pitchFamily="34" charset="0"/>
              </a:rPr>
              <a:t>css </a:t>
            </a:r>
            <a:r>
              <a:rPr lang="ko-KR" altLang="en-US" sz="1600" smtClean="0">
                <a:latin typeface="Arial" panose="020B0604020202020204" pitchFamily="34" charset="0"/>
                <a:cs typeface="Arial" panose="020B0604020202020204" pitchFamily="34" charset="0"/>
              </a:rPr>
              <a:t>파일</a:t>
            </a:r>
            <a:r>
              <a:rPr lang="en-US" altLang="ko-KR" sz="160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445112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smtClean="0">
                <a:latin typeface="Arial" panose="020B0604020202020204" pitchFamily="34" charset="0"/>
                <a:cs typeface="Arial" panose="020B0604020202020204" pitchFamily="34" charset="0"/>
              </a:rPr>
              <a:t>6. R</a:t>
            </a:r>
            <a:r>
              <a:rPr lang="ko-KR" altLang="en-US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b="1" smtClean="0">
                <a:latin typeface="Arial" panose="020B0604020202020204" pitchFamily="34" charset="0"/>
                <a:cs typeface="Arial" panose="020B0604020202020204" pitchFamily="34" charset="0"/>
              </a:rPr>
              <a:t>코드 만들기</a:t>
            </a:r>
            <a:endParaRPr lang="ko-KR" altLang="en-US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mtClean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t>에서 어떤 커맨드로 </a:t>
            </a:r>
            <a:r>
              <a:rPr lang="en-US" altLang="ko-KR" smtClean="0">
                <a:latin typeface="Arial" panose="020B0604020202020204" pitchFamily="34" charset="0"/>
                <a:cs typeface="Arial" panose="020B0604020202020204" pitchFamily="34" charset="0"/>
              </a:rPr>
              <a:t>shiny</a:t>
            </a:r>
            <a:r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t>로 출력 시킬건지</a:t>
            </a:r>
            <a:endParaRPr lang="en-US" altLang="ko-KR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ko-KR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t>최소 </a:t>
            </a:r>
            <a:r>
              <a:rPr lang="en-US" altLang="ko-KR" smtClean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t>가지 함수가 필요</a:t>
            </a:r>
            <a:r>
              <a:rPr lang="en-US" altLang="ko-KR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5" name="모서리가 둥근 직사각형 4"/>
          <p:cNvSpPr/>
          <p:nvPr/>
        </p:nvSpPr>
        <p:spPr>
          <a:xfrm>
            <a:off x="1327795" y="4022090"/>
            <a:ext cx="2513948" cy="1009650"/>
          </a:xfrm>
          <a:prstGeom prst="roundRect">
            <a:avLst/>
          </a:prstGeom>
          <a:solidFill>
            <a:srgbClr val="74B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4400" b="1" smtClean="0">
                <a:latin typeface="Arial" panose="020B0604020202020204" pitchFamily="34" charset="0"/>
                <a:cs typeface="Arial" panose="020B0604020202020204" pitchFamily="34" charset="0"/>
              </a:rPr>
              <a:t>Widget</a:t>
            </a:r>
            <a:endParaRPr lang="ko-KR" altLang="en-US" sz="44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467235" y="4022090"/>
            <a:ext cx="2513948" cy="1009650"/>
          </a:xfrm>
          <a:prstGeom prst="roundRect">
            <a:avLst/>
          </a:prstGeom>
          <a:solidFill>
            <a:srgbClr val="74B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4400" b="1" smtClean="0">
                <a:latin typeface="Arial" panose="020B0604020202020204" pitchFamily="34" charset="0"/>
                <a:cs typeface="Arial" panose="020B0604020202020204" pitchFamily="34" charset="0"/>
              </a:rPr>
              <a:t>Render</a:t>
            </a:r>
            <a:endParaRPr lang="ko-KR" altLang="en-US" sz="44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7606675" y="4022090"/>
            <a:ext cx="2513948" cy="1009650"/>
          </a:xfrm>
          <a:prstGeom prst="roundRect">
            <a:avLst/>
          </a:prstGeom>
          <a:solidFill>
            <a:srgbClr val="74B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4400" b="1" smtClean="0">
                <a:latin typeface="Arial" panose="020B0604020202020204" pitchFamily="34" charset="0"/>
                <a:cs typeface="Arial" panose="020B0604020202020204" pitchFamily="34" charset="0"/>
              </a:rPr>
              <a:t>Output</a:t>
            </a:r>
            <a:endParaRPr lang="ko-KR" altLang="en-US" sz="44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236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smtClean="0">
                <a:latin typeface="Arial" panose="020B0604020202020204" pitchFamily="34" charset="0"/>
                <a:cs typeface="Arial" panose="020B0604020202020204" pitchFamily="34" charset="0"/>
              </a:rPr>
              <a:t>7. </a:t>
            </a:r>
            <a:r>
              <a:rPr lang="ko-KR" altLang="en-US" b="1" smtClean="0">
                <a:latin typeface="Arial" panose="020B0604020202020204" pitchFamily="34" charset="0"/>
                <a:cs typeface="Arial" panose="020B0604020202020204" pitchFamily="34" charset="0"/>
              </a:rPr>
              <a:t>패키지 만들기</a:t>
            </a:r>
            <a:endParaRPr lang="ko-KR" altLang="en-US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mtClean="0">
                <a:latin typeface="Arial" panose="020B0604020202020204" pitchFamily="34" charset="0"/>
                <a:cs typeface="Arial" panose="020B0604020202020204" pitchFamily="34" charset="0"/>
              </a:rPr>
              <a:t>devtools</a:t>
            </a:r>
            <a:r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t>를 이용하여 </a:t>
            </a:r>
            <a:r>
              <a:rPr lang="en-US" altLang="ko-KR" smtClean="0">
                <a:latin typeface="Arial" panose="020B0604020202020204" pitchFamily="34" charset="0"/>
                <a:cs typeface="Arial" panose="020B0604020202020204" pitchFamily="34" charset="0"/>
              </a:rPr>
              <a:t>build function </a:t>
            </a:r>
            <a:r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t>사용</a:t>
            </a:r>
            <a:endParaRPr lang="en-US" altLang="ko-KR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ko-KR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ko-KR" smtClean="0">
                <a:latin typeface="Arial" panose="020B0604020202020204" pitchFamily="34" charset="0"/>
                <a:cs typeface="Arial" panose="020B0604020202020204" pitchFamily="34" charset="0"/>
              </a:rPr>
              <a:t>Ctrl + shift + B</a:t>
            </a:r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7269480" y="169456"/>
            <a:ext cx="408432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altLang="ko-KR" sz="3600" smtClean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lang="ko-KR" altLang="en-US" sz="3600">
                <a:latin typeface="Arial" panose="020B0604020202020204" pitchFamily="34" charset="0"/>
                <a:cs typeface="Arial" panose="020B0604020202020204" pitchFamily="34" charset="0"/>
              </a:rPr>
              <a:t>코드 만들기</a:t>
            </a:r>
            <a:endParaRPr lang="en-US" altLang="ko-KR" sz="36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ko-KR" altLang="en-US" sz="3600" smtClean="0">
                <a:latin typeface="Arial" panose="020B0604020202020204" pitchFamily="34" charset="0"/>
                <a:cs typeface="Arial" panose="020B0604020202020204" pitchFamily="34" charset="0"/>
              </a:rPr>
              <a:t>패키지 </a:t>
            </a:r>
            <a:r>
              <a:rPr lang="ko-KR" altLang="en-US" sz="3600">
                <a:latin typeface="Arial" panose="020B0604020202020204" pitchFamily="34" charset="0"/>
                <a:cs typeface="Arial" panose="020B0604020202020204" pitchFamily="34" charset="0"/>
              </a:rPr>
              <a:t>만들기</a:t>
            </a:r>
            <a:endParaRPr lang="en-US" altLang="ko-KR" sz="36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ko-KR" altLang="en-US" sz="3600">
                <a:latin typeface="Arial" panose="020B0604020202020204" pitchFamily="34" charset="0"/>
                <a:cs typeface="Arial" panose="020B0604020202020204" pitchFamily="34" charset="0"/>
              </a:rPr>
              <a:t>예제 만들기 </a:t>
            </a:r>
          </a:p>
        </p:txBody>
      </p:sp>
      <p:pic>
        <p:nvPicPr>
          <p:cNvPr id="10242" name="Picture 2" descr="https://user-images.githubusercontent.com/6457691/70847404-57d26780-1ea7-11ea-8236-d3f9b086a5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140" y="3668784"/>
            <a:ext cx="5163185" cy="2141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579120" y="3467160"/>
            <a:ext cx="6096000" cy="3139321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ko-KR" altLang="en-US">
                <a:latin typeface="Arial" panose="020B0604020202020204" pitchFamily="34" charset="0"/>
                <a:cs typeface="Arial" panose="020B0604020202020204" pitchFamily="34" charset="0"/>
              </a:rPr>
              <a:t>shinyRoughJSbasic(</a:t>
            </a:r>
          </a:p>
          <a:p>
            <a:r>
              <a:rPr lang="ko-KR" altLang="en-US">
                <a:latin typeface="Arial" panose="020B0604020202020204" pitchFamily="34" charset="0"/>
                <a:cs typeface="Arial" panose="020B0604020202020204" pitchFamily="34" charset="0"/>
              </a:rPr>
              <a:t>  list(</a:t>
            </a:r>
          </a:p>
          <a:p>
            <a:r>
              <a:rPr lang="ko-KR" altLang="en-US">
                <a:latin typeface="Arial" panose="020B0604020202020204" pitchFamily="34" charset="0"/>
                <a:cs typeface="Arial" panose="020B0604020202020204" pitchFamily="34" charset="0"/>
              </a:rPr>
              <a:t>  RoughRect(15,15,80,80, RoughOptions(roughness = 0.5, fill='red')),</a:t>
            </a:r>
          </a:p>
          <a:p>
            <a:r>
              <a:rPr lang="ko-KR" altLang="en-US">
                <a:latin typeface="Arial" panose="020B0604020202020204" pitchFamily="34" charset="0"/>
                <a:cs typeface="Arial" panose="020B0604020202020204" pitchFamily="34" charset="0"/>
              </a:rPr>
              <a:t>  RoughRect(120,15,80,80, RoughOptions(roughness = 2.8, fill='blue')),</a:t>
            </a:r>
          </a:p>
          <a:p>
            <a:r>
              <a:rPr lang="ko-KR" altLang="en-US">
                <a:latin typeface="Arial" panose="020B0604020202020204" pitchFamily="34" charset="0"/>
                <a:cs typeface="Arial" panose="020B0604020202020204" pitchFamily="34" charset="0"/>
              </a:rPr>
              <a:t>  RoughRect(220,15,80,80, RoughOptions(bowing = 6, stroke = 'green', strokeWidth = 3, fill = 'white'))</a:t>
            </a:r>
          </a:p>
          <a:p>
            <a:r>
              <a:rPr lang="ko-KR" altLang="en-US">
                <a:latin typeface="Arial" panose="020B0604020202020204" pitchFamily="34" charset="0"/>
                <a:cs typeface="Arial" panose="020B0604020202020204" pitchFamily="34" charset="0"/>
              </a:rPr>
              <a:t>  )</a:t>
            </a:r>
          </a:p>
          <a:p>
            <a:r>
              <a:rPr lang="ko-KR" altLang="en-US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73022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>
                <a:latin typeface="Arial" panose="020B0604020202020204" pitchFamily="34" charset="0"/>
                <a:cs typeface="Arial" panose="020B0604020202020204" pitchFamily="34" charset="0"/>
              </a:rPr>
              <a:t>8. </a:t>
            </a:r>
            <a:r>
              <a:rPr lang="ko-KR" altLang="en-US" b="1">
                <a:latin typeface="Arial" panose="020B0604020202020204" pitchFamily="34" charset="0"/>
                <a:cs typeface="Arial" panose="020B0604020202020204" pitchFamily="34" charset="0"/>
              </a:rPr>
              <a:t>예제 만들기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1200">
                <a:latin typeface="Arial" panose="020B0604020202020204" pitchFamily="34" charset="0"/>
                <a:cs typeface="Arial" panose="020B0604020202020204" pitchFamily="34" charset="0"/>
              </a:rPr>
              <a:t>library(shiny)</a:t>
            </a:r>
          </a:p>
          <a:p>
            <a:pPr marL="0" indent="0">
              <a:buNone/>
            </a:pPr>
            <a:r>
              <a:rPr lang="en-US" altLang="ko-KR" sz="1200">
                <a:latin typeface="Arial" panose="020B0604020202020204" pitchFamily="34" charset="0"/>
                <a:cs typeface="Arial" panose="020B0604020202020204" pitchFamily="34" charset="0"/>
              </a:rPr>
              <a:t>library(shinyRoughJSbasic)</a:t>
            </a:r>
          </a:p>
          <a:p>
            <a:pPr marL="0" indent="0">
              <a:buNone/>
            </a:pPr>
            <a:r>
              <a:rPr lang="en-US" altLang="ko-KR" sz="1200">
                <a:latin typeface="Arial" panose="020B0604020202020204" pitchFamily="34" charset="0"/>
                <a:cs typeface="Arial" panose="020B0604020202020204" pitchFamily="34" charset="0"/>
              </a:rPr>
              <a:t>library(shinyjs)</a:t>
            </a:r>
          </a:p>
          <a:p>
            <a:pPr marL="0" indent="0">
              <a:buNone/>
            </a:pPr>
            <a:r>
              <a:rPr lang="en-US" altLang="ko-KR" sz="1200">
                <a:latin typeface="Arial" panose="020B0604020202020204" pitchFamily="34" charset="0"/>
                <a:cs typeface="Arial" panose="020B0604020202020204" pitchFamily="34" charset="0"/>
              </a:rPr>
              <a:t>ui &lt;- fluidPage(</a:t>
            </a:r>
          </a:p>
          <a:p>
            <a:pPr marL="0" indent="0">
              <a:buNone/>
            </a:pPr>
            <a:r>
              <a:rPr lang="en-US" altLang="ko-KR" sz="1200">
                <a:latin typeface="Arial" panose="020B0604020202020204" pitchFamily="34" charset="0"/>
                <a:cs typeface="Arial" panose="020B0604020202020204" pitchFamily="34" charset="0"/>
              </a:rPr>
              <a:t>  shinyRoughJSbasicOutput(outputId = 'cv', height = '500px')</a:t>
            </a:r>
          </a:p>
          <a:p>
            <a:pPr marL="0" indent="0">
              <a:buNone/>
            </a:pPr>
            <a:r>
              <a:rPr lang="en-US" altLang="ko-KR" sz="120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0" indent="0">
              <a:buNone/>
            </a:pPr>
            <a:endParaRPr lang="en-US" altLang="ko-KR" sz="1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altLang="ko-KR" sz="1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altLang="ko-KR" sz="1200">
                <a:latin typeface="Arial" panose="020B0604020202020204" pitchFamily="34" charset="0"/>
                <a:cs typeface="Arial" panose="020B0604020202020204" pitchFamily="34" charset="0"/>
              </a:rPr>
              <a:t>shinyApp(ui, server)</a:t>
            </a:r>
            <a:endParaRPr lang="ko-KR" altLang="en-US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5021580" y="1595021"/>
            <a:ext cx="6096000" cy="526297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200">
                <a:latin typeface="Arial" panose="020B0604020202020204" pitchFamily="34" charset="0"/>
                <a:cs typeface="Arial" panose="020B0604020202020204" pitchFamily="34" charset="0"/>
              </a:rPr>
              <a:t>server &lt;- function(input, output, session) {</a:t>
            </a:r>
          </a:p>
          <a:p>
            <a:r>
              <a:rPr lang="en-US" altLang="ko-KR" sz="1200">
                <a:latin typeface="Arial" panose="020B0604020202020204" pitchFamily="34" charset="0"/>
                <a:cs typeface="Arial" panose="020B0604020202020204" pitchFamily="34" charset="0"/>
              </a:rPr>
              <a:t>  output$cv = renderRough(</a:t>
            </a:r>
          </a:p>
          <a:p>
            <a:r>
              <a:rPr lang="en-US" altLang="ko-KR" sz="1200">
                <a:latin typeface="Arial" panose="020B0604020202020204" pitchFamily="34" charset="0"/>
                <a:cs typeface="Arial" panose="020B0604020202020204" pitchFamily="34" charset="0"/>
              </a:rPr>
              <a:t>    shinyRoughJSbasic(</a:t>
            </a:r>
          </a:p>
          <a:p>
            <a:r>
              <a:rPr lang="en-US" altLang="ko-KR" sz="1200">
                <a:latin typeface="Arial" panose="020B0604020202020204" pitchFamily="34" charset="0"/>
                <a:cs typeface="Arial" panose="020B0604020202020204" pitchFamily="34" charset="0"/>
              </a:rPr>
              <a:t>      items = list(</a:t>
            </a:r>
          </a:p>
          <a:p>
            <a:r>
              <a:rPr lang="en-US" altLang="ko-KR" sz="1200">
                <a:latin typeface="Arial" panose="020B0604020202020204" pitchFamily="34" charset="0"/>
                <a:cs typeface="Arial" panose="020B0604020202020204" pitchFamily="34" charset="0"/>
              </a:rPr>
              <a:t>        # x,y,w,h</a:t>
            </a:r>
          </a:p>
          <a:p>
            <a:r>
              <a:rPr lang="en-US" altLang="ko-KR" sz="1200">
                <a:latin typeface="Arial" panose="020B0604020202020204" pitchFamily="34" charset="0"/>
                <a:cs typeface="Arial" panose="020B0604020202020204" pitchFamily="34" charset="0"/>
              </a:rPr>
              <a:t>        RoughRect(1,1,100,100, RoughOptions(fill='#FFFFFF')),</a:t>
            </a:r>
          </a:p>
          <a:p>
            <a:r>
              <a:rPr lang="en-US" altLang="ko-KR" sz="1200">
                <a:latin typeface="Arial" panose="020B0604020202020204" pitchFamily="34" charset="0"/>
                <a:cs typeface="Arial" panose="020B0604020202020204" pitchFamily="34" charset="0"/>
              </a:rPr>
              <a:t>        RoughRect(101,1,100,100,RoughOptions(fill='#74b9ff')),</a:t>
            </a:r>
          </a:p>
          <a:p>
            <a:r>
              <a:rPr lang="en-US" altLang="ko-KR" sz="1200">
                <a:latin typeface="Arial" panose="020B0604020202020204" pitchFamily="34" charset="0"/>
                <a:cs typeface="Arial" panose="020B0604020202020204" pitchFamily="34" charset="0"/>
              </a:rPr>
              <a:t>        RoughRect(201,1,100,100, RoughOptions(fill='#FFFFFF')),</a:t>
            </a:r>
          </a:p>
          <a:p>
            <a:r>
              <a:rPr lang="en-US" altLang="ko-KR" sz="1200">
                <a:latin typeface="Arial" panose="020B0604020202020204" pitchFamily="34" charset="0"/>
                <a:cs typeface="Arial" panose="020B0604020202020204" pitchFamily="34" charset="0"/>
              </a:rPr>
              <a:t>        RoughRect(301,1,100,100, RoughOptions(fill='#FFFFFF')),</a:t>
            </a:r>
          </a:p>
          <a:p>
            <a:endParaRPr lang="en-US" altLang="ko-KR" sz="1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ko-KR" sz="1200">
                <a:latin typeface="Arial" panose="020B0604020202020204" pitchFamily="34" charset="0"/>
                <a:cs typeface="Arial" panose="020B0604020202020204" pitchFamily="34" charset="0"/>
              </a:rPr>
              <a:t>        RoughRect(1,101,100,100, RoughOptions(fill='#FFFFFF')),</a:t>
            </a:r>
          </a:p>
          <a:p>
            <a:r>
              <a:rPr lang="en-US" altLang="ko-KR" sz="1200">
                <a:latin typeface="Arial" panose="020B0604020202020204" pitchFamily="34" charset="0"/>
                <a:cs typeface="Arial" panose="020B0604020202020204" pitchFamily="34" charset="0"/>
              </a:rPr>
              <a:t>        RoughRect(101,101,100,100,RoughOptions(fill='#74b9ff')),</a:t>
            </a:r>
          </a:p>
          <a:p>
            <a:r>
              <a:rPr lang="en-US" altLang="ko-KR" sz="1200">
                <a:latin typeface="Arial" panose="020B0604020202020204" pitchFamily="34" charset="0"/>
                <a:cs typeface="Arial" panose="020B0604020202020204" pitchFamily="34" charset="0"/>
              </a:rPr>
              <a:t>        RoughRect(201,101,100,100, RoughOptions(fill = '#00b894')),</a:t>
            </a:r>
          </a:p>
          <a:p>
            <a:r>
              <a:rPr lang="en-US" altLang="ko-KR" sz="1200">
                <a:latin typeface="Arial" panose="020B0604020202020204" pitchFamily="34" charset="0"/>
                <a:cs typeface="Arial" panose="020B0604020202020204" pitchFamily="34" charset="0"/>
              </a:rPr>
              <a:t>        RoughRect(301,101,100,100, RoughOptions(fill='#FFFFFF')),</a:t>
            </a:r>
          </a:p>
          <a:p>
            <a:endParaRPr lang="en-US" altLang="ko-KR" sz="1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ko-KR" sz="1200">
                <a:latin typeface="Arial" panose="020B0604020202020204" pitchFamily="34" charset="0"/>
                <a:cs typeface="Arial" panose="020B0604020202020204" pitchFamily="34" charset="0"/>
              </a:rPr>
              <a:t>        RoughRect(1,201,100,100, RoughOptions(fill='#FFFFFF')),</a:t>
            </a:r>
          </a:p>
          <a:p>
            <a:r>
              <a:rPr lang="en-US" altLang="ko-KR" sz="1200">
                <a:latin typeface="Arial" panose="020B0604020202020204" pitchFamily="34" charset="0"/>
                <a:cs typeface="Arial" panose="020B0604020202020204" pitchFamily="34" charset="0"/>
              </a:rPr>
              <a:t>        RoughRect(101,201,100,100,RoughOptions(fill='#74b9ff')),</a:t>
            </a:r>
          </a:p>
          <a:p>
            <a:r>
              <a:rPr lang="en-US" altLang="ko-KR" sz="1200">
                <a:latin typeface="Arial" panose="020B0604020202020204" pitchFamily="34" charset="0"/>
                <a:cs typeface="Arial" panose="020B0604020202020204" pitchFamily="34" charset="0"/>
              </a:rPr>
              <a:t>        RoughRect(201,201,100,100, RoughOptions(fill = '#00b894')),</a:t>
            </a:r>
          </a:p>
          <a:p>
            <a:r>
              <a:rPr lang="en-US" altLang="ko-KR" sz="1200">
                <a:latin typeface="Arial" panose="020B0604020202020204" pitchFamily="34" charset="0"/>
                <a:cs typeface="Arial" panose="020B0604020202020204" pitchFamily="34" charset="0"/>
              </a:rPr>
              <a:t>        RoughRect(301,201,100,100, RoughOptions(fill ='#fbc531')),</a:t>
            </a:r>
          </a:p>
          <a:p>
            <a:endParaRPr lang="en-US" altLang="ko-KR" sz="1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ko-KR" sz="1200">
                <a:latin typeface="Arial" panose="020B0604020202020204" pitchFamily="34" charset="0"/>
                <a:cs typeface="Arial" panose="020B0604020202020204" pitchFamily="34" charset="0"/>
              </a:rPr>
              <a:t>        RoughRect(1,301,100,100,RoughOptions(fill='#fd79a8')),</a:t>
            </a:r>
          </a:p>
          <a:p>
            <a:r>
              <a:rPr lang="en-US" altLang="ko-KR" sz="1200">
                <a:latin typeface="Arial" panose="020B0604020202020204" pitchFamily="34" charset="0"/>
                <a:cs typeface="Arial" panose="020B0604020202020204" pitchFamily="34" charset="0"/>
              </a:rPr>
              <a:t>        RoughRect(101,301,100,100,RoughOptions(fill='#74b9ff')),</a:t>
            </a:r>
          </a:p>
          <a:p>
            <a:r>
              <a:rPr lang="en-US" altLang="ko-KR" sz="1200">
                <a:latin typeface="Arial" panose="020B0604020202020204" pitchFamily="34" charset="0"/>
                <a:cs typeface="Arial" panose="020B0604020202020204" pitchFamily="34" charset="0"/>
              </a:rPr>
              <a:t>        RoughRect(201,301,100,100, RoughOptions(fill = '#00b894')),</a:t>
            </a:r>
          </a:p>
          <a:p>
            <a:r>
              <a:rPr lang="en-US" altLang="ko-KR" sz="1200">
                <a:latin typeface="Arial" panose="020B0604020202020204" pitchFamily="34" charset="0"/>
                <a:cs typeface="Arial" panose="020B0604020202020204" pitchFamily="34" charset="0"/>
              </a:rPr>
              <a:t>        RoughRect(301,301,100,100, RoughOptions(fill ='#fbc531'))</a:t>
            </a:r>
          </a:p>
          <a:p>
            <a:r>
              <a:rPr lang="en-US" altLang="ko-KR" sz="1200">
                <a:latin typeface="Arial" panose="020B0604020202020204" pitchFamily="34" charset="0"/>
                <a:cs typeface="Arial" panose="020B0604020202020204" pitchFamily="34" charset="0"/>
              </a:rPr>
              <a:t>        )</a:t>
            </a:r>
          </a:p>
          <a:p>
            <a:r>
              <a:rPr lang="en-US" altLang="ko-KR" sz="1200">
                <a:latin typeface="Arial" panose="020B0604020202020204" pitchFamily="34" charset="0"/>
                <a:cs typeface="Arial" panose="020B0604020202020204" pitchFamily="34" charset="0"/>
              </a:rPr>
              <a:t>    )</a:t>
            </a:r>
          </a:p>
          <a:p>
            <a:r>
              <a:rPr lang="en-US" altLang="ko-KR" sz="1200">
                <a:latin typeface="Arial" panose="020B0604020202020204" pitchFamily="34" charset="0"/>
                <a:cs typeface="Arial" panose="020B0604020202020204" pitchFamily="34" charset="0"/>
              </a:rPr>
              <a:t>  )</a:t>
            </a:r>
          </a:p>
          <a:p>
            <a:r>
              <a:rPr lang="en-US" altLang="ko-KR" sz="120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</p:txBody>
      </p:sp>
      <p:pic>
        <p:nvPicPr>
          <p:cNvPr id="12291" name="Picture 3" descr="https://user-images.githubusercontent.com/6457691/70847220-340e2200-1ea5-11ea-88aa-4281da1b1f2c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5233" y="4226510"/>
            <a:ext cx="2072024" cy="2019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0685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smtClean="0">
                <a:latin typeface="Arial" panose="020B0604020202020204" pitchFamily="34" charset="0"/>
                <a:cs typeface="Arial" panose="020B0604020202020204" pitchFamily="34" charset="0"/>
              </a:rPr>
              <a:t>Shiny </a:t>
            </a:r>
            <a:r>
              <a:rPr lang="ko-KR" altLang="en-US" b="1" smtClean="0">
                <a:latin typeface="Arial" panose="020B0604020202020204" pitchFamily="34" charset="0"/>
                <a:cs typeface="Arial" panose="020B0604020202020204" pitchFamily="34" charset="0"/>
              </a:rPr>
              <a:t>의 구성</a:t>
            </a:r>
            <a:endParaRPr lang="ko-KR" altLang="en-US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25625"/>
            <a:ext cx="5438838" cy="3960000"/>
          </a:xfrm>
          <a:prstGeom prst="rect">
            <a:avLst/>
          </a:prstGeom>
        </p:spPr>
      </p:pic>
      <p:grpSp>
        <p:nvGrpSpPr>
          <p:cNvPr id="18" name="그룹 17"/>
          <p:cNvGrpSpPr/>
          <p:nvPr/>
        </p:nvGrpSpPr>
        <p:grpSpPr>
          <a:xfrm>
            <a:off x="6301043" y="1825625"/>
            <a:ext cx="5438838" cy="4217369"/>
            <a:chOff x="6301043" y="1825625"/>
            <a:chExt cx="5438838" cy="4217369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01043" y="1825625"/>
              <a:ext cx="5438838" cy="3960000"/>
            </a:xfrm>
            <a:prstGeom prst="rect">
              <a:avLst/>
            </a:prstGeom>
          </p:spPr>
        </p:pic>
        <p:sp>
          <p:nvSpPr>
            <p:cNvPr id="7" name="직사각형 6"/>
            <p:cNvSpPr/>
            <p:nvPr/>
          </p:nvSpPr>
          <p:spPr>
            <a:xfrm>
              <a:off x="7174153" y="5849125"/>
              <a:ext cx="145276" cy="145276"/>
            </a:xfrm>
            <a:prstGeom prst="rect">
              <a:avLst/>
            </a:prstGeom>
            <a:solidFill>
              <a:srgbClr val="F8A5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253428" y="5785625"/>
              <a:ext cx="570117" cy="257369"/>
            </a:xfrm>
            <a:prstGeom prst="rect">
              <a:avLst/>
            </a:prstGeom>
            <a:noFill/>
          </p:spPr>
          <p:txBody>
            <a:bodyPr wrap="square" lIns="36000" tIns="36000" rIns="36000" bIns="36000" rtlCol="0">
              <a:spAutoFit/>
            </a:bodyPr>
            <a:lstStyle/>
            <a:p>
              <a:pPr algn="ctr"/>
              <a:r>
                <a:rPr lang="en-US" altLang="ko-KR" sz="1200" smtClean="0">
                  <a:latin typeface="Arial" panose="020B0604020202020204" pitchFamily="34" charset="0"/>
                  <a:cs typeface="Arial" panose="020B0604020202020204" pitchFamily="34" charset="0"/>
                </a:rPr>
                <a:t>Core</a:t>
              </a:r>
              <a:endParaRPr lang="ko-KR" altLang="en-US" sz="12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7957431" y="5849125"/>
              <a:ext cx="145276" cy="145276"/>
            </a:xfrm>
            <a:prstGeom prst="rect">
              <a:avLst/>
            </a:prstGeom>
            <a:solidFill>
              <a:srgbClr val="8C7A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115982" y="5785625"/>
              <a:ext cx="290878" cy="257369"/>
            </a:xfrm>
            <a:prstGeom prst="rect">
              <a:avLst/>
            </a:prstGeom>
            <a:noFill/>
          </p:spPr>
          <p:txBody>
            <a:bodyPr wrap="square" lIns="36000" tIns="36000" rIns="36000" bIns="36000" rtlCol="0">
              <a:spAutoFit/>
            </a:bodyPr>
            <a:lstStyle/>
            <a:p>
              <a:pPr algn="ctr"/>
              <a:r>
                <a:rPr lang="en-US" altLang="ko-KR" sz="1200" smtClean="0">
                  <a:latin typeface="Arial" panose="020B0604020202020204" pitchFamily="34" charset="0"/>
                  <a:cs typeface="Arial" panose="020B0604020202020204" pitchFamily="34" charset="0"/>
                </a:rPr>
                <a:t>UI</a:t>
              </a:r>
              <a:endParaRPr lang="ko-KR" altLang="en-US" sz="12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8645369" y="5849125"/>
              <a:ext cx="145276" cy="145276"/>
            </a:xfrm>
            <a:prstGeom prst="rect">
              <a:avLst/>
            </a:prstGeom>
            <a:solidFill>
              <a:srgbClr val="2ED5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735229" y="5785625"/>
              <a:ext cx="833715" cy="257369"/>
            </a:xfrm>
            <a:prstGeom prst="rect">
              <a:avLst/>
            </a:prstGeom>
            <a:noFill/>
          </p:spPr>
          <p:txBody>
            <a:bodyPr wrap="square" lIns="36000" tIns="36000" rIns="36000" bIns="36000" rtlCol="0">
              <a:spAutoFit/>
            </a:bodyPr>
            <a:lstStyle/>
            <a:p>
              <a:pPr algn="ctr"/>
              <a:r>
                <a:rPr lang="en-US" altLang="ko-KR" sz="1200" smtClean="0">
                  <a:latin typeface="Arial" panose="020B0604020202020204" pitchFamily="34" charset="0"/>
                  <a:cs typeface="Arial" panose="020B0604020202020204" pitchFamily="34" charset="0"/>
                </a:rPr>
                <a:t>Function</a:t>
              </a:r>
              <a:endParaRPr lang="ko-KR" altLang="en-US" sz="12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9653459" y="5849125"/>
              <a:ext cx="145276" cy="145276"/>
            </a:xfrm>
            <a:prstGeom prst="rect">
              <a:avLst/>
            </a:prstGeom>
            <a:solidFill>
              <a:srgbClr val="FBC5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9705725" y="5785625"/>
              <a:ext cx="594382" cy="257369"/>
            </a:xfrm>
            <a:prstGeom prst="rect">
              <a:avLst/>
            </a:prstGeom>
            <a:noFill/>
          </p:spPr>
          <p:txBody>
            <a:bodyPr wrap="square" lIns="36000" tIns="36000" rIns="36000" bIns="36000" rtlCol="0">
              <a:spAutoFit/>
            </a:bodyPr>
            <a:lstStyle/>
            <a:p>
              <a:pPr algn="ctr"/>
              <a:r>
                <a:rPr lang="en-US" altLang="ko-KR" sz="1200" smtClean="0">
                  <a:latin typeface="Arial" panose="020B0604020202020204" pitchFamily="34" charset="0"/>
                  <a:cs typeface="Arial" panose="020B0604020202020204" pitchFamily="34" charset="0"/>
                </a:rPr>
                <a:t>ETC</a:t>
              </a:r>
              <a:endParaRPr lang="ko-KR" altLang="en-US" sz="12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26968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smtClean="0"/>
              <a:t>Thanks</a:t>
            </a:r>
            <a:endParaRPr lang="ko-KR" altLang="en-US" b="1"/>
          </a:p>
        </p:txBody>
      </p:sp>
      <p:sp>
        <p:nvSpPr>
          <p:cNvPr id="19" name="내용 개체 틀 1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ko-KR" altLang="en-US" sz="2000" smtClean="0">
                <a:latin typeface="Arial" panose="020B0604020202020204" pitchFamily="34" charset="0"/>
                <a:cs typeface="Arial" panose="020B0604020202020204" pitchFamily="34" charset="0"/>
              </a:rPr>
              <a:t>만든 사람 </a:t>
            </a:r>
            <a:r>
              <a:rPr lang="en-US" altLang="ko-KR" sz="2000" smtClean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ko-KR" altLang="en-US" sz="2000" smtClean="0">
                <a:latin typeface="Arial" panose="020B0604020202020204" pitchFamily="34" charset="0"/>
                <a:cs typeface="Arial" panose="020B0604020202020204" pitchFamily="34" charset="0"/>
              </a:rPr>
              <a:t>김진환 </a:t>
            </a:r>
            <a:r>
              <a:rPr lang="en-US" altLang="ko-KR" sz="2000" smtClean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ko-KR" altLang="en-US" sz="2000" smtClean="0">
                <a:latin typeface="Arial" panose="020B0604020202020204" pitchFamily="34" charset="0"/>
                <a:cs typeface="Arial" panose="020B0604020202020204" pitchFamily="34" charset="0"/>
              </a:rPr>
              <a:t>대학교 생활 </a:t>
            </a:r>
            <a:r>
              <a:rPr lang="en-US" altLang="ko-KR" sz="2000" smtClean="0"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  <a:r>
              <a:rPr lang="ko-KR" altLang="en-US" sz="2000" smtClean="0">
                <a:latin typeface="Arial" panose="020B0604020202020204" pitchFamily="34" charset="0"/>
                <a:cs typeface="Arial" panose="020B0604020202020204" pitchFamily="34" charset="0"/>
              </a:rPr>
              <a:t>년차</a:t>
            </a:r>
            <a:r>
              <a:rPr lang="en-US" altLang="ko-KR" sz="200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0" indent="0" algn="ctr">
              <a:buNone/>
            </a:pPr>
            <a:endParaRPr lang="en-US" altLang="ko-KR" sz="200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r>
              <a:rPr lang="ko-KR" altLang="en-US" sz="2000">
                <a:latin typeface="Arial" panose="020B0604020202020204" pitchFamily="34" charset="0"/>
                <a:cs typeface="Arial" panose="020B0604020202020204" pitchFamily="34" charset="0"/>
              </a:rPr>
              <a:t>잔</a:t>
            </a:r>
            <a:r>
              <a:rPr lang="ko-KR" altLang="en-US" sz="2000" smtClean="0">
                <a:latin typeface="Arial" panose="020B0604020202020204" pitchFamily="34" charset="0"/>
                <a:cs typeface="Arial" panose="020B0604020202020204" pitchFamily="34" charset="0"/>
              </a:rPr>
              <a:t> 고양이 </a:t>
            </a:r>
            <a:r>
              <a:rPr lang="en-US" altLang="ko-KR" sz="2000" smtClean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ko-KR" altLang="en-US" sz="2000" smtClean="0">
                <a:latin typeface="Arial" panose="020B0604020202020204" pitchFamily="34" charset="0"/>
                <a:cs typeface="Arial" panose="020B0604020202020204" pitchFamily="34" charset="0"/>
              </a:rPr>
              <a:t>김새벽 </a:t>
            </a:r>
            <a:r>
              <a:rPr lang="en-US" altLang="ko-KR" sz="2000" smtClean="0">
                <a:latin typeface="Arial" panose="020B0604020202020204" pitchFamily="34" charset="0"/>
                <a:cs typeface="Arial" panose="020B0604020202020204" pitchFamily="34" charset="0"/>
              </a:rPr>
              <a:t>(7kg)</a:t>
            </a:r>
          </a:p>
          <a:p>
            <a:pPr marL="0" indent="0" algn="ctr">
              <a:buNone/>
            </a:pPr>
            <a:r>
              <a:rPr lang="ko-KR" altLang="en-US" sz="2000" smtClean="0">
                <a:latin typeface="Arial" panose="020B0604020202020204" pitchFamily="34" charset="0"/>
                <a:cs typeface="Arial" panose="020B0604020202020204" pitchFamily="34" charset="0"/>
              </a:rPr>
              <a:t>구경한 고양이 </a:t>
            </a:r>
            <a:r>
              <a:rPr lang="en-US" altLang="ko-KR" sz="2000" smtClean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ko-KR" altLang="en-US" sz="2000" smtClean="0">
                <a:latin typeface="Arial" panose="020B0604020202020204" pitchFamily="34" charset="0"/>
                <a:cs typeface="Arial" panose="020B0604020202020204" pitchFamily="34" charset="0"/>
              </a:rPr>
              <a:t>김햇살 </a:t>
            </a:r>
            <a:r>
              <a:rPr lang="en-US" altLang="ko-KR" sz="2000" smtClean="0">
                <a:latin typeface="Arial" panose="020B0604020202020204" pitchFamily="34" charset="0"/>
                <a:cs typeface="Arial" panose="020B0604020202020204" pitchFamily="34" charset="0"/>
              </a:rPr>
              <a:t>(4kg)</a:t>
            </a:r>
          </a:p>
          <a:p>
            <a:pPr marL="0" indent="0" algn="ctr">
              <a:buNone/>
            </a:pPr>
            <a:endParaRPr lang="en-US" altLang="ko-KR" sz="2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ko-KR" alt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8295" y="2421972"/>
            <a:ext cx="1903809" cy="2538412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7822119" y="2739274"/>
            <a:ext cx="2538412" cy="190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637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6C783E-E95A-452E-AC3B-986F7DA99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smtClean="0">
                <a:latin typeface="Arial" panose="020B0604020202020204" pitchFamily="34" charset="0"/>
                <a:cs typeface="Arial" panose="020B0604020202020204" pitchFamily="34" charset="0"/>
              </a:rPr>
              <a:t>Official </a:t>
            </a:r>
            <a:r>
              <a:rPr lang="en-US" altLang="ko-KR" b="1"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  <a:r>
              <a:rPr lang="en-US" altLang="ko-KR" b="1" smtClean="0">
                <a:latin typeface="Arial" panose="020B0604020202020204" pitchFamily="34" charset="0"/>
                <a:cs typeface="Arial" panose="020B0604020202020204" pitchFamily="34" charset="0"/>
              </a:rPr>
              <a:t>allery</a:t>
            </a:r>
            <a:r>
              <a:rPr lang="ko-KR" altLang="en-US" b="1" smtClean="0">
                <a:latin typeface="Arial" panose="020B0604020202020204" pitchFamily="34" charset="0"/>
                <a:cs typeface="Arial" panose="020B0604020202020204" pitchFamily="34" charset="0"/>
              </a:rPr>
              <a:t>에는 사실 많이 없음</a:t>
            </a:r>
            <a:endParaRPr lang="ko-KR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D0DF0DA9-4B57-4DAC-B33C-14E4D7EB15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6706" y="1825625"/>
            <a:ext cx="761858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190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smtClean="0">
                <a:latin typeface="Arial" panose="020B0604020202020204" pitchFamily="34" charset="0"/>
                <a:cs typeface="Arial" panose="020B0604020202020204" pitchFamily="34" charset="0"/>
              </a:rPr>
              <a:t>Shiny</a:t>
            </a:r>
            <a:r>
              <a:rPr lang="ko-KR" altLang="en-US" b="1" smtClean="0">
                <a:latin typeface="Arial" panose="020B0604020202020204" pitchFamily="34" charset="0"/>
                <a:cs typeface="Arial" panose="020B0604020202020204" pitchFamily="34" charset="0"/>
              </a:rPr>
              <a:t>에 새로운 기능을 넣을 때</a:t>
            </a:r>
            <a:endParaRPr lang="ko-KR" altLang="en-US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133543" y="2474230"/>
            <a:ext cx="6048250" cy="1080000"/>
          </a:xfrm>
          <a:prstGeom prst="rect">
            <a:avLst/>
          </a:prstGeom>
          <a:solidFill>
            <a:schemeClr val="bg1"/>
          </a:solidFill>
          <a:ln w="57150">
            <a:solidFill>
              <a:srgbClr val="FAA7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나는 부지런한 개발자다</a:t>
            </a:r>
            <a:r>
              <a:rPr lang="en-US" altLang="ko-KR" sz="2400" b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pPr algn="ctr"/>
            <a:r>
              <a:rPr lang="ko-KR" altLang="en-US" sz="2400" b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새 기능을 </a:t>
            </a:r>
            <a:r>
              <a:rPr lang="en-US" altLang="ko-KR" sz="2400" b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lang="ko-KR" altLang="en-US" sz="2400" b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로 열심히 만들자</a:t>
            </a:r>
            <a:r>
              <a:rPr lang="en-US" altLang="ko-KR" sz="2400" b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ko-KR" altLang="en-US" sz="2400" b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2133542" y="3916324"/>
            <a:ext cx="6048251" cy="1080000"/>
          </a:xfrm>
          <a:prstGeom prst="rect">
            <a:avLst/>
          </a:prstGeom>
          <a:solidFill>
            <a:schemeClr val="bg1"/>
          </a:solidFill>
          <a:ln w="57150">
            <a:solidFill>
              <a:srgbClr val="FAA7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나는 게으른 게발자다</a:t>
            </a:r>
            <a:r>
              <a:rPr lang="en-US" altLang="ko-KR" sz="2400" b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pPr algn="ctr"/>
            <a:r>
              <a:rPr lang="ko-KR" altLang="en-US" sz="2400" b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이미 만들어진 라이브러리를 가져오자</a:t>
            </a:r>
            <a:r>
              <a:rPr lang="en-US" altLang="ko-KR" sz="2400" b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ko-KR" altLang="en-US" sz="2400" b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122" name="Picture 2" descr="고양이 아이콘에 대한 이미지 검색결과"/>
          <p:cNvPicPr>
            <a:picLocks noChangeAspect="1" noChangeArrowheads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58" t="21358" r="21358" b="21358"/>
          <a:stretch/>
        </p:blipFill>
        <p:spPr bwMode="auto">
          <a:xfrm>
            <a:off x="904875" y="2500067"/>
            <a:ext cx="971368" cy="1028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고양이 아이콘에 대한 이미지 검색결과"/>
          <p:cNvPicPr>
            <a:picLocks noChangeAspect="1" noChangeArrowheads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58" t="21358" r="21358" b="21358"/>
          <a:stretch/>
        </p:blipFill>
        <p:spPr bwMode="auto">
          <a:xfrm>
            <a:off x="904875" y="3942161"/>
            <a:ext cx="971368" cy="1028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5694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smtClean="0">
                <a:latin typeface="Arial" panose="020B0604020202020204" pitchFamily="34" charset="0"/>
                <a:cs typeface="Arial" panose="020B0604020202020204" pitchFamily="34" charset="0"/>
              </a:rPr>
              <a:t>이미 많은 라이브러리가 만들어짐</a:t>
            </a:r>
            <a:endParaRPr lang="ko-KR" altLang="en-US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39362" y="1825625"/>
            <a:ext cx="7989226" cy="435133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128588" y="3019425"/>
            <a:ext cx="252412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t>그럴싸 하지만</a:t>
            </a:r>
            <a:endParaRPr lang="en-US" altLang="ko-KR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ko-KR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t>아직 만들어지지 않은 </a:t>
            </a:r>
            <a:endParaRPr lang="en-US" altLang="ko-KR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ko-KR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t>라이브러리</a:t>
            </a:r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2234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smtClean="0">
                <a:latin typeface="Arial" panose="020B0604020202020204" pitchFamily="34" charset="0"/>
                <a:cs typeface="Arial" panose="020B0604020202020204" pitchFamily="34" charset="0"/>
              </a:rPr>
              <a:t>GSCluster</a:t>
            </a:r>
            <a:endParaRPr lang="ko-KR" altLang="en-US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199" y="1825625"/>
            <a:ext cx="5953125" cy="2327275"/>
          </a:xfrm>
        </p:spPr>
        <p:txBody>
          <a:bodyPr>
            <a:normAutofit/>
          </a:bodyPr>
          <a:lstStyle/>
          <a:p>
            <a:r>
              <a:rPr lang="ko-KR" altLang="en-US" sz="2000" smtClean="0">
                <a:latin typeface="Arial" panose="020B0604020202020204" pitchFamily="34" charset="0"/>
                <a:cs typeface="Arial" panose="020B0604020202020204" pitchFamily="34" charset="0"/>
              </a:rPr>
              <a:t>유전체 네트워크 데이터 분석 </a:t>
            </a:r>
            <a:r>
              <a:rPr lang="en-US" altLang="ko-KR" sz="2000" smtClean="0">
                <a:latin typeface="Arial" panose="020B0604020202020204" pitchFamily="34" charset="0"/>
                <a:cs typeface="Arial" panose="020B0604020202020204" pitchFamily="34" charset="0"/>
              </a:rPr>
              <a:t>&amp; </a:t>
            </a:r>
            <a:r>
              <a:rPr lang="ko-KR" altLang="en-US" sz="2000" smtClean="0">
                <a:latin typeface="Arial" panose="020B0604020202020204" pitchFamily="34" charset="0"/>
                <a:cs typeface="Arial" panose="020B0604020202020204" pitchFamily="34" charset="0"/>
              </a:rPr>
              <a:t>그래프 시각화 툴</a:t>
            </a:r>
            <a:endParaRPr lang="en-US" altLang="ko-KR" sz="200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ko-KR" sz="2000" smtClean="0">
                <a:latin typeface="Arial" panose="020B0604020202020204" pitchFamily="34" charset="0"/>
                <a:cs typeface="Arial" panose="020B0604020202020204" pitchFamily="34" charset="0"/>
              </a:rPr>
              <a:t>Shiny + Cytoscape.js -&gt; shinyCyJS</a:t>
            </a:r>
          </a:p>
          <a:p>
            <a:r>
              <a:rPr lang="en-US" altLang="ko-KR" sz="2000" smtClean="0">
                <a:latin typeface="Arial" panose="020B0604020202020204" pitchFamily="34" charset="0"/>
                <a:cs typeface="Arial" panose="020B0604020202020204" pitchFamily="34" charset="0"/>
              </a:rPr>
              <a:t>K-genome competition </a:t>
            </a:r>
            <a:r>
              <a:rPr lang="ko-KR" altLang="en-US" sz="2000" smtClean="0">
                <a:latin typeface="Arial" panose="020B0604020202020204" pitchFamily="34" charset="0"/>
                <a:cs typeface="Arial" panose="020B0604020202020204" pitchFamily="34" charset="0"/>
              </a:rPr>
              <a:t>입상작 </a:t>
            </a:r>
            <a:r>
              <a:rPr lang="en-US" altLang="ko-KR" sz="2000" smtClean="0">
                <a:latin typeface="Arial" panose="020B0604020202020204" pitchFamily="34" charset="0"/>
                <a:cs typeface="Arial" panose="020B0604020202020204" pitchFamily="34" charset="0"/>
              </a:rPr>
              <a:t>(2018.11)</a:t>
            </a:r>
          </a:p>
          <a:p>
            <a:r>
              <a:rPr lang="en-US" altLang="ko-KR" sz="2000" smtClean="0">
                <a:latin typeface="Arial" panose="020B0604020202020204" pitchFamily="34" charset="0"/>
                <a:cs typeface="Arial" panose="020B0604020202020204" pitchFamily="34" charset="0"/>
              </a:rPr>
              <a:t>Bmc genomics </a:t>
            </a:r>
            <a:r>
              <a:rPr lang="ko-KR" altLang="en-US" sz="2000" smtClean="0">
                <a:latin typeface="Arial" panose="020B0604020202020204" pitchFamily="34" charset="0"/>
                <a:cs typeface="Arial" panose="020B0604020202020204" pitchFamily="34" charset="0"/>
              </a:rPr>
              <a:t>에</a:t>
            </a:r>
            <a:r>
              <a:rPr lang="en-US" altLang="ko-KR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2000" smtClean="0">
                <a:latin typeface="Arial" panose="020B0604020202020204" pitchFamily="34" charset="0"/>
                <a:cs typeface="Arial" panose="020B0604020202020204" pitchFamily="34" charset="0"/>
              </a:rPr>
              <a:t>올라감 </a:t>
            </a:r>
            <a:r>
              <a:rPr lang="en-US" altLang="ko-KR" sz="2000" smtClean="0">
                <a:latin typeface="Arial" panose="020B0604020202020204" pitchFamily="34" charset="0"/>
                <a:cs typeface="Arial" panose="020B0604020202020204" pitchFamily="34" charset="0"/>
              </a:rPr>
              <a:t>(2019.05)</a:t>
            </a:r>
          </a:p>
          <a:p>
            <a:r>
              <a:rPr lang="ko-KR" altLang="en-US" sz="2000" smtClean="0">
                <a:latin typeface="Arial" panose="020B0604020202020204" pitchFamily="34" charset="0"/>
                <a:cs typeface="Arial" panose="020B0604020202020204" pitchFamily="34" charset="0"/>
              </a:rPr>
              <a:t>생명과학 모임이 아니라 패스</a:t>
            </a:r>
            <a:endParaRPr lang="en-US" altLang="ko-KR" sz="200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ko-KR" sz="200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1013343" y="5193973"/>
            <a:ext cx="3539219" cy="813127"/>
            <a:chOff x="1013343" y="4777740"/>
            <a:chExt cx="4032533" cy="926465"/>
          </a:xfrm>
        </p:grpSpPr>
        <p:pic>
          <p:nvPicPr>
            <p:cNvPr id="2054" name="Picture 6" descr="github icon에 대한 이미지 검색결과"/>
            <p:cNvPicPr>
              <a:picLocks noChangeAspect="1" noChangeArrowheads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3343" y="4777740"/>
              <a:ext cx="926465" cy="926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직사각형 5"/>
            <p:cNvSpPr/>
            <p:nvPr/>
          </p:nvSpPr>
          <p:spPr>
            <a:xfrm>
              <a:off x="2167044" y="5272008"/>
              <a:ext cx="2822211" cy="2980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100">
                  <a:latin typeface="Arial" panose="020B0604020202020204" pitchFamily="34" charset="0"/>
                  <a:cs typeface="Arial" panose="020B0604020202020204" pitchFamily="34" charset="0"/>
                  <a:hlinkClick r:id="rId3"/>
                </a:rPr>
                <a:t>https://github.com/unistbig/GScluster</a:t>
              </a:r>
              <a:endParaRPr lang="en-US" altLang="ko-KR" sz="11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2167044" y="4871640"/>
              <a:ext cx="2878832" cy="2980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100">
                  <a:latin typeface="Arial" panose="020B0604020202020204" pitchFamily="34" charset="0"/>
                  <a:cs typeface="Arial" panose="020B0604020202020204" pitchFamily="34" charset="0"/>
                  <a:hlinkClick r:id="rId4"/>
                </a:rPr>
                <a:t>https://github.com/unistbig/shinyCyJS</a:t>
              </a:r>
              <a:endParaRPr lang="en-US" altLang="ko-KR" sz="11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B5103C5A-763F-4456-832E-92C4509F37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58801" y="2090209"/>
            <a:ext cx="3265092" cy="121708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062B3A9-73B3-499F-91A7-F0DC7150B4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46642" y="3571875"/>
            <a:ext cx="6000713" cy="2801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820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smtClean="0">
                <a:latin typeface="Arial" panose="020B0604020202020204" pitchFamily="34" charset="0"/>
                <a:cs typeface="Arial" panose="020B0604020202020204" pitchFamily="34" charset="0"/>
              </a:rPr>
              <a:t>rough.js</a:t>
            </a:r>
            <a:endParaRPr lang="ko-KR" altLang="en-US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https://roughjs.com</a:t>
            </a:r>
            <a:r>
              <a:rPr lang="en-US" altLang="ko-KR" smtClean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/</a:t>
            </a:r>
            <a:endParaRPr lang="en-US" altLang="ko-KR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ko-KR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t>손으로 그린 듯한 그래픽</a:t>
            </a:r>
            <a:endParaRPr lang="en-US" altLang="ko-KR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ko-KR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2997" y="898993"/>
            <a:ext cx="4924906" cy="4710112"/>
          </a:xfrm>
          <a:prstGeom prst="rect">
            <a:avLst/>
          </a:prstGeom>
        </p:spPr>
      </p:pic>
      <p:pic>
        <p:nvPicPr>
          <p:cNvPr id="5" name="Picture 2" descr="Rough.js fill examples">
            <a:extLst>
              <a:ext uri="{FF2B5EF4-FFF2-40B4-BE49-F238E27FC236}">
                <a16:creationId xmlns:a16="http://schemas.microsoft.com/office/drawing/2014/main" id="{881A5DB7-0DAA-41D8-83C2-37BBB91A1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2825" y="4060403"/>
            <a:ext cx="2031496" cy="1548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Rough.js rectangle">
            <a:extLst>
              <a:ext uri="{FF2B5EF4-FFF2-40B4-BE49-F238E27FC236}">
                <a16:creationId xmlns:a16="http://schemas.microsoft.com/office/drawing/2014/main" id="{340AF8E9-C3CA-42D8-8364-5F2033EB1F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7237" y="4278799"/>
            <a:ext cx="1581150" cy="1269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Rough.js map">
            <a:extLst>
              <a:ext uri="{FF2B5EF4-FFF2-40B4-BE49-F238E27FC236}">
                <a16:creationId xmlns:a16="http://schemas.microsoft.com/office/drawing/2014/main" id="{384EA6CA-00C3-4E52-90A7-3F1FCCA0AF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103" y="4199355"/>
            <a:ext cx="2498099" cy="1354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6939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881428-1E91-4948-96E2-4F129A02CA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smtClean="0">
                <a:latin typeface="Arial" panose="020B0604020202020204" pitchFamily="34" charset="0"/>
                <a:cs typeface="Arial" panose="020B0604020202020204" pitchFamily="34" charset="0"/>
              </a:rPr>
              <a:t>목표 </a:t>
            </a:r>
            <a:endParaRPr lang="ko-KR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CC335B6-31A3-4455-8465-84F68BC458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t>심플한 박스를 </a:t>
            </a:r>
            <a:r>
              <a:rPr lang="en-US" altLang="ko-KR" smtClean="0">
                <a:latin typeface="Arial" panose="020B0604020202020204" pitchFamily="34" charset="0"/>
                <a:cs typeface="Arial" panose="020B0604020202020204" pitchFamily="34" charset="0"/>
              </a:rPr>
              <a:t>shiny</a:t>
            </a:r>
            <a:r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t>로 그리기</a:t>
            </a:r>
            <a:endParaRPr lang="en-US" altLang="ko-KR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3597CA25-0CB7-4AA8-A82E-260D25CCCD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737" b="8649"/>
          <a:stretch/>
        </p:blipFill>
        <p:spPr bwMode="auto">
          <a:xfrm>
            <a:off x="2134680" y="2779516"/>
            <a:ext cx="2592371" cy="2443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내용 개체 틀 2"/>
          <p:cNvSpPr txBox="1">
            <a:spLocks/>
          </p:cNvSpPr>
          <p:nvPr/>
        </p:nvSpPr>
        <p:spPr>
          <a:xfrm>
            <a:off x="1714617" y="5499730"/>
            <a:ext cx="7825740" cy="45275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mtClean="0">
                <a:hlinkClick r:id="rId3"/>
              </a:rPr>
              <a:t>https://github.com/jhk0530/shinyRoughJSbasic</a:t>
            </a:r>
            <a:endParaRPr lang="ko-KR" altLang="en-US"/>
          </a:p>
        </p:txBody>
      </p:sp>
      <p:pic>
        <p:nvPicPr>
          <p:cNvPr id="6" name="Picture 6" descr="github icon에 대한 이미지 검색결과"/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5358008"/>
            <a:ext cx="594477" cy="594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4565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A52CDD-0301-4FA3-BE46-F615E5A5B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smtClean="0">
                <a:latin typeface="Arial" panose="020B0604020202020204" pitchFamily="34" charset="0"/>
                <a:cs typeface="Arial" panose="020B0604020202020204" pitchFamily="34" charset="0"/>
              </a:rPr>
              <a:t>패키지를 </a:t>
            </a:r>
            <a:r>
              <a:rPr lang="en-US" altLang="ko-KR" b="1" smtClean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ko-KR" altLang="en-US" b="1" smtClean="0">
                <a:latin typeface="Arial" panose="020B0604020202020204" pitchFamily="34" charset="0"/>
                <a:cs typeface="Arial" panose="020B0604020202020204" pitchFamily="34" charset="0"/>
              </a:rPr>
              <a:t>번 다시 만들면서 정리한 순서</a:t>
            </a:r>
            <a:endParaRPr lang="ko-KR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14BDF75-1099-4918-BF87-1E90FF814B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altLang="ko-KR" b="1" smtClean="0"/>
              <a:t>Package name </a:t>
            </a:r>
            <a:r>
              <a:rPr lang="ko-KR" altLang="en-US" b="1" smtClean="0"/>
              <a:t>정하기</a:t>
            </a:r>
            <a:endParaRPr lang="en-US" altLang="ko-KR" b="1" smtClean="0"/>
          </a:p>
          <a:p>
            <a:pPr marL="514350" indent="-514350">
              <a:buFont typeface="+mj-lt"/>
              <a:buAutoNum type="arabicPeriod"/>
            </a:pPr>
            <a:r>
              <a:rPr lang="en-US" altLang="ko-KR" b="1" smtClean="0"/>
              <a:t>Package </a:t>
            </a:r>
            <a:r>
              <a:rPr lang="en-US" altLang="ko-KR" b="1"/>
              <a:t>name </a:t>
            </a:r>
            <a:r>
              <a:rPr lang="ko-KR" altLang="en-US" b="1" smtClean="0"/>
              <a:t>정하기 </a:t>
            </a:r>
            <a:r>
              <a:rPr lang="en-US" altLang="ko-KR" b="1" smtClean="0"/>
              <a:t>( </a:t>
            </a:r>
            <a:r>
              <a:rPr lang="ko-KR" altLang="en-US" b="1" smtClean="0"/>
              <a:t>제일 어렵고 제일 중요해서 </a:t>
            </a:r>
            <a:r>
              <a:rPr lang="en-US" altLang="ko-KR" b="1" smtClean="0"/>
              <a:t>2</a:t>
            </a:r>
            <a:r>
              <a:rPr lang="ko-KR" altLang="en-US" b="1" smtClean="0"/>
              <a:t>번 씀 </a:t>
            </a:r>
            <a:r>
              <a:rPr lang="en-US" altLang="ko-KR" b="1" smtClean="0"/>
              <a:t>) </a:t>
            </a:r>
            <a:endParaRPr lang="en-US" altLang="ko-KR" b="1" dirty="0"/>
          </a:p>
          <a:p>
            <a:pPr marL="514350" indent="-514350">
              <a:buFont typeface="+mj-lt"/>
              <a:buAutoNum type="arabicPeriod"/>
            </a:pPr>
            <a:r>
              <a:rPr lang="ko-KR" altLang="en-US" sz="2000" smtClean="0"/>
              <a:t>패키지 </a:t>
            </a:r>
            <a:r>
              <a:rPr lang="ko-KR" altLang="en-US" sz="2000" dirty="0"/>
              <a:t>기본 틀 만들기</a:t>
            </a:r>
            <a:endParaRPr lang="en-US" altLang="ko-KR" sz="2000" dirty="0"/>
          </a:p>
          <a:p>
            <a:pPr marL="514350" indent="-514350">
              <a:buFont typeface="+mj-lt"/>
              <a:buAutoNum type="arabicPeriod"/>
            </a:pPr>
            <a:r>
              <a:rPr lang="en-US" altLang="ko-KR" sz="2000" smtClean="0"/>
              <a:t>library file </a:t>
            </a:r>
            <a:r>
              <a:rPr lang="ko-KR" altLang="en-US" sz="2000" smtClean="0"/>
              <a:t>넣기</a:t>
            </a:r>
            <a:endParaRPr lang="en-US" altLang="ko-KR" sz="2000" dirty="0"/>
          </a:p>
          <a:p>
            <a:pPr marL="514350" indent="-514350">
              <a:buFont typeface="+mj-lt"/>
              <a:buAutoNum type="arabicPeriod"/>
            </a:pPr>
            <a:r>
              <a:rPr lang="en-US" altLang="ko-KR" sz="2000" smtClean="0"/>
              <a:t>js</a:t>
            </a:r>
            <a:r>
              <a:rPr lang="en-US" altLang="ko-KR" sz="2000" dirty="0"/>
              <a:t>, </a:t>
            </a:r>
            <a:r>
              <a:rPr lang="en-US" altLang="ko-KR" sz="2000" dirty="0" err="1"/>
              <a:t>yaml</a:t>
            </a:r>
            <a:r>
              <a:rPr lang="en-US" altLang="ko-KR" sz="2000" dirty="0"/>
              <a:t> </a:t>
            </a:r>
            <a:r>
              <a:rPr lang="ko-KR" altLang="en-US" sz="2000" dirty="0"/>
              <a:t>파일 만들기</a:t>
            </a:r>
            <a:endParaRPr lang="en-US" altLang="ko-KR" sz="2000" dirty="0"/>
          </a:p>
          <a:p>
            <a:pPr marL="514350" indent="-514350">
              <a:buFont typeface="+mj-lt"/>
              <a:buAutoNum type="arabicPeriod"/>
            </a:pPr>
            <a:r>
              <a:rPr lang="en-US" altLang="ko-KR" sz="2000" smtClean="0"/>
              <a:t>R </a:t>
            </a:r>
            <a:r>
              <a:rPr lang="ko-KR" altLang="en-US" sz="2000" smtClean="0"/>
              <a:t>코드 만들기</a:t>
            </a:r>
            <a:endParaRPr lang="en-US" altLang="ko-KR" sz="2000" dirty="0"/>
          </a:p>
          <a:p>
            <a:pPr marL="514350" indent="-514350">
              <a:buFont typeface="+mj-lt"/>
              <a:buAutoNum type="arabicPeriod"/>
            </a:pPr>
            <a:r>
              <a:rPr lang="ko-KR" altLang="en-US" sz="2000" smtClean="0"/>
              <a:t>패키지 </a:t>
            </a:r>
            <a:r>
              <a:rPr lang="ko-KR" altLang="en-US" sz="2000" dirty="0"/>
              <a:t>만들기</a:t>
            </a:r>
            <a:endParaRPr lang="en-US" altLang="ko-KR" sz="2000" dirty="0"/>
          </a:p>
          <a:p>
            <a:pPr marL="514350" indent="-514350">
              <a:buFont typeface="+mj-lt"/>
              <a:buAutoNum type="arabicPeriod"/>
            </a:pPr>
            <a:r>
              <a:rPr lang="ko-KR" altLang="en-US" sz="2000" smtClean="0"/>
              <a:t>예제 만들기 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072130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239</TotalTime>
  <Words>695</Words>
  <Application>Microsoft Office PowerPoint</Application>
  <PresentationFormat>와이드스크린</PresentationFormat>
  <Paragraphs>181</Paragraphs>
  <Slides>20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3" baseType="lpstr">
      <vt:lpstr>맑은 고딕</vt:lpstr>
      <vt:lpstr>Arial</vt:lpstr>
      <vt:lpstr>Office 테마</vt:lpstr>
      <vt:lpstr>Shiny + JS</vt:lpstr>
      <vt:lpstr>Shiny 의 구성</vt:lpstr>
      <vt:lpstr>Official gallery에는 사실 많이 없음</vt:lpstr>
      <vt:lpstr>Shiny에 새로운 기능을 넣을 때</vt:lpstr>
      <vt:lpstr>이미 많은 라이브러리가 만들어짐</vt:lpstr>
      <vt:lpstr>GSCluster</vt:lpstr>
      <vt:lpstr>rough.js</vt:lpstr>
      <vt:lpstr>목표 </vt:lpstr>
      <vt:lpstr>패키지를 3번 다시 만들면서 정리한 순서</vt:lpstr>
      <vt:lpstr>Package name 정하기</vt:lpstr>
      <vt:lpstr>2. Package name 정하기</vt:lpstr>
      <vt:lpstr>2-2. 참고</vt:lpstr>
      <vt:lpstr>3. 패키지 기본 틀 만들기</vt:lpstr>
      <vt:lpstr>4. Library file 넣기</vt:lpstr>
      <vt:lpstr>5-1. js 파일 만들기</vt:lpstr>
      <vt:lpstr>5-2. yaml 파일 만들기</vt:lpstr>
      <vt:lpstr>6. R 코드 만들기</vt:lpstr>
      <vt:lpstr>7. 패키지 만들기</vt:lpstr>
      <vt:lpstr>8. 예제 만들기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야 니 라이브러리 쩔더라</dc:title>
  <dc:creator>김 진환</dc:creator>
  <cp:lastModifiedBy>김 진환</cp:lastModifiedBy>
  <cp:revision>34</cp:revision>
  <dcterms:created xsi:type="dcterms:W3CDTF">2019-12-11T05:19:21Z</dcterms:created>
  <dcterms:modified xsi:type="dcterms:W3CDTF">2019-12-21T08:38:52Z</dcterms:modified>
</cp:coreProperties>
</file>